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9601200" cx="7315200"/>
  <p:notesSz cx="6858000" cy="9144000"/>
  <p:embeddedFontLst>
    <p:embeddedFont>
      <p:font typeface="Halant"/>
      <p:regular r:id="rId11"/>
      <p:bold r:id="rId12"/>
    </p:embeddedFont>
    <p:embeddedFont>
      <p:font typeface="Inter SemiBold"/>
      <p:regular r:id="rId13"/>
      <p:bold r:id="rId14"/>
      <p:italic r:id="rId15"/>
      <p:boldItalic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Medium"/>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E8BE54A-F678-4411-B0F1-C694CE94C0DB}">
  <a:tblStyle styleId="{DE8BE54A-F678-4411-B0F1-C694CE94C0D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SemiBold-regular.fntdata"/><Relationship Id="rId12" Type="http://schemas.openxmlformats.org/officeDocument/2006/relationships/font" Target="fonts/Halant-bold.fntdata"/><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Inter-regular.fntdata"/><Relationship Id="rId16" Type="http://schemas.openxmlformats.org/officeDocument/2006/relationships/font" Target="fonts/InterSemiBold-boldItalic.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21ec0749d_0_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21ec0749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7f5f4b11e2_0_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7f5f4b11e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471ecb805d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471ecb80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en.wikipedia.org/wiki/Mary_Allerton" TargetMode="External"/><Relationship Id="rId11" Type="http://schemas.openxmlformats.org/officeDocument/2006/relationships/hyperlink" Target="https://en.wikipedia.org/wiki/John_Tilley_(Mayflower_passenger)" TargetMode="External"/><Relationship Id="rId10" Type="http://schemas.openxmlformats.org/officeDocument/2006/relationships/hyperlink" Target="https://en.wikipedia.org/wiki/Edward_Winslow" TargetMode="External"/><Relationship Id="rId12" Type="http://schemas.openxmlformats.org/officeDocument/2006/relationships/hyperlink" Target="https://en.wikipedia.org/wiki/Thomas_Tinker" TargetMode="External"/><Relationship Id="rId9" Type="http://schemas.openxmlformats.org/officeDocument/2006/relationships/hyperlink" Target="https://en.wikipedia.org/wiki/William_White_(Mayflower_passenger)" TargetMode="External"/><Relationship Id="rId5" Type="http://schemas.openxmlformats.org/officeDocument/2006/relationships/hyperlink" Target="https://en.wikipedia.org/wiki/Degory_Priest" TargetMode="External"/><Relationship Id="rId6" Type="http://schemas.openxmlformats.org/officeDocument/2006/relationships/hyperlink" Target="https://en.wikipedia.org/wiki/Thomas_Rogers_(Mayflower_passenger)" TargetMode="External"/><Relationship Id="rId7" Type="http://schemas.openxmlformats.org/officeDocument/2006/relationships/hyperlink" Target="https://en.wikipedia.org/wiki/Edward_Tilley" TargetMode="External"/><Relationship Id="rId8" Type="http://schemas.openxmlformats.org/officeDocument/2006/relationships/hyperlink" Target="https://en.wikipedia.org/wiki/John_Turner_(Mayflower_passenge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First English Residents in Jamestown</a:t>
            </a:r>
            <a:endParaRPr sz="2400">
              <a:solidFill>
                <a:schemeClr val="dk1"/>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56" name="Google Shape;56;p13"/>
          <p:cNvGraphicFramePr/>
          <p:nvPr/>
        </p:nvGraphicFramePr>
        <p:xfrm>
          <a:off x="441450" y="1809238"/>
          <a:ext cx="3000000" cy="3000000"/>
        </p:xfrm>
        <a:graphic>
          <a:graphicData uri="http://schemas.openxmlformats.org/drawingml/2006/table">
            <a:tbl>
              <a:tblPr>
                <a:noFill/>
                <a:tableStyleId>{DE8BE54A-F678-4411-B0F1-C694CE94C0DB}</a:tableStyleId>
              </a:tblPr>
              <a:tblGrid>
                <a:gridCol w="6432300"/>
              </a:tblGrid>
              <a:tr h="768000">
                <a:tc>
                  <a:txBody>
                    <a:bodyPr/>
                    <a:lstStyle/>
                    <a:p>
                      <a:pPr indent="0" lvl="0" marL="0" rtl="0" algn="l">
                        <a:spcBef>
                          <a:spcPts val="0"/>
                        </a:spcBef>
                        <a:spcAft>
                          <a:spcPts val="0"/>
                        </a:spcAft>
                        <a:buClr>
                          <a:srgbClr val="000000"/>
                        </a:buClr>
                        <a:buSzPts val="1100"/>
                        <a:buFont typeface="Arial"/>
                        <a:buNone/>
                      </a:pPr>
                      <a:r>
                        <a:rPr lang="en" sz="1100">
                          <a:latin typeface="Inter"/>
                          <a:ea typeface="Inter"/>
                          <a:cs typeface="Inter"/>
                          <a:sym typeface="Inter"/>
                        </a:rPr>
                        <a:t>Note from Historic Jamestowne, Colonial National Historical Park Virginia: “On May 13, 1607 three English ships</a:t>
                      </a:r>
                      <a:r>
                        <a:rPr lang="en" sz="1100">
                          <a:latin typeface="Inter"/>
                          <a:ea typeface="Inter"/>
                          <a:cs typeface="Inter"/>
                          <a:sym typeface="Inter"/>
                        </a:rPr>
                        <a:t> the</a:t>
                      </a:r>
                      <a:r>
                        <a:rPr lang="en" sz="1100">
                          <a:latin typeface="Inter"/>
                          <a:ea typeface="Inter"/>
                          <a:cs typeface="Inter"/>
                          <a:sym typeface="Inter"/>
                        </a:rPr>
                        <a:t> Susan Constant, Godspeed and Discovery with approximately 144 settlers and sailors, will land and plant the first permanent English colony in North America. On June 15, 1607 the fleet commander Captain Christopher Newport will return to England leaving 104 settlers” [Some names have variations in spelling. Only one version is listed here].</a:t>
                      </a:r>
                      <a:endParaRPr sz="11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57" name="Google Shape;57;p13"/>
          <p:cNvGraphicFramePr/>
          <p:nvPr/>
        </p:nvGraphicFramePr>
        <p:xfrm>
          <a:off x="441450" y="3119600"/>
          <a:ext cx="3000000" cy="3000000"/>
        </p:xfrm>
        <a:graphic>
          <a:graphicData uri="http://schemas.openxmlformats.org/drawingml/2006/table">
            <a:tbl>
              <a:tblPr>
                <a:noFill/>
                <a:tableStyleId>{DE8BE54A-F678-4411-B0F1-C694CE94C0DB}</a:tableStyleId>
              </a:tblPr>
              <a:tblGrid>
                <a:gridCol w="2144100"/>
                <a:gridCol w="2144100"/>
                <a:gridCol w="2144100"/>
              </a:tblGrid>
              <a:tr h="5474400">
                <a:tc>
                  <a:txBody>
                    <a:bodyPr/>
                    <a:lstStyle/>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Adling, Henry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Alicock, Jeremy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August 14,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Archer, Gabriel - </a:t>
                      </a:r>
                      <a:r>
                        <a:rPr b="1" lang="en" sz="900">
                          <a:latin typeface="Inter"/>
                          <a:ea typeface="Inter"/>
                          <a:cs typeface="Inter"/>
                          <a:sym typeface="Inter"/>
                        </a:rPr>
                        <a:t>Captain, Gentleman</a:t>
                      </a:r>
                      <a:r>
                        <a:rPr lang="en" sz="900">
                          <a:latin typeface="Inter"/>
                          <a:ea typeface="Inter"/>
                          <a:cs typeface="Inter"/>
                          <a:sym typeface="Inter"/>
                        </a:rPr>
                        <a:t> - </a:t>
                      </a:r>
                      <a:r>
                        <a:rPr i="1" lang="en" sz="800">
                          <a:latin typeface="Inter"/>
                          <a:ea typeface="Inter"/>
                          <a:cs typeface="Inter"/>
                          <a:sym typeface="Inter"/>
                        </a:rPr>
                        <a:t>d. Winter 1609-1610</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Asbie, John - </a:t>
                      </a:r>
                      <a:r>
                        <a:rPr i="1" lang="en" sz="800">
                          <a:latin typeface="Inter"/>
                          <a:ea typeface="Inter"/>
                          <a:cs typeface="Inter"/>
                          <a:sym typeface="Inter"/>
                        </a:rPr>
                        <a:t>d. August 6,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Beast, Benjamin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September 5,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Behothland, Robert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Brinto, Edward - </a:t>
                      </a:r>
                      <a:r>
                        <a:rPr b="1" lang="en" sz="900">
                          <a:latin typeface="Inter"/>
                          <a:ea typeface="Inter"/>
                          <a:cs typeface="Inter"/>
                          <a:sym typeface="Inter"/>
                        </a:rPr>
                        <a:t>Mason, Soldier</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Brookes, Edward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April 7,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Brookes, John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Browne, Edward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August 15,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Brunfield, James - </a:t>
                      </a:r>
                      <a:r>
                        <a:rPr b="1" lang="en" sz="900">
                          <a:latin typeface="Inter"/>
                          <a:ea typeface="Inter"/>
                          <a:cs typeface="Inter"/>
                          <a:sym typeface="Inter"/>
                        </a:rPr>
                        <a:t>Boy</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Bruste</a:t>
                      </a:r>
                      <a:r>
                        <a:rPr lang="en" sz="900">
                          <a:latin typeface="Inter"/>
                          <a:ea typeface="Inter"/>
                          <a:cs typeface="Inter"/>
                          <a:sym typeface="Inter"/>
                        </a:rPr>
                        <a:t>r</a:t>
                      </a:r>
                      <a:r>
                        <a:rPr lang="en" sz="900">
                          <a:latin typeface="Inter"/>
                          <a:ea typeface="Inter"/>
                          <a:cs typeface="Inter"/>
                          <a:sym typeface="Inter"/>
                        </a:rPr>
                        <a:t>, William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August 10,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Capper, John</a:t>
                      </a:r>
                      <a:endParaRPr sz="9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Cassen, George - </a:t>
                      </a:r>
                      <a:r>
                        <a:rPr b="1" lang="en" sz="900">
                          <a:latin typeface="Inter"/>
                          <a:ea typeface="Inter"/>
                          <a:cs typeface="Inter"/>
                          <a:sym typeface="Inter"/>
                        </a:rPr>
                        <a:t>Laborer</a:t>
                      </a:r>
                      <a:r>
                        <a:rPr lang="en" sz="900">
                          <a:latin typeface="Inter"/>
                          <a:ea typeface="Inter"/>
                          <a:cs typeface="Inter"/>
                          <a:sym typeface="Inter"/>
                        </a:rPr>
                        <a:t> - </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800">
                          <a:latin typeface="Inter"/>
                          <a:ea typeface="Inter"/>
                          <a:cs typeface="Inter"/>
                          <a:sym typeface="Inter"/>
                        </a:rPr>
                        <a:t>d. December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Cassen, Thomas - </a:t>
                      </a:r>
                      <a:r>
                        <a:rPr b="1" lang="en" sz="900">
                          <a:latin typeface="Inter"/>
                          <a:ea typeface="Inter"/>
                          <a:cs typeface="Inter"/>
                          <a:sym typeface="Inter"/>
                        </a:rPr>
                        <a:t>Laborer</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Cassen, William - </a:t>
                      </a:r>
                      <a:r>
                        <a:rPr b="1" lang="en" sz="900">
                          <a:latin typeface="Inter"/>
                          <a:ea typeface="Inter"/>
                          <a:cs typeface="Inter"/>
                          <a:sym typeface="Inter"/>
                        </a:rPr>
                        <a:t>Laborer</a:t>
                      </a:r>
                      <a:endParaRPr b="1" sz="9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Clovill, Ustis - </a:t>
                      </a:r>
                      <a:r>
                        <a:rPr b="1" lang="en" sz="900">
                          <a:latin typeface="Inter"/>
                          <a:ea typeface="Inter"/>
                          <a:cs typeface="Inter"/>
                          <a:sym typeface="Inter"/>
                        </a:rPr>
                        <a:t>Gentleman</a:t>
                      </a:r>
                      <a:r>
                        <a:rPr lang="en" sz="900">
                          <a:latin typeface="Inter"/>
                          <a:ea typeface="Inter"/>
                          <a:cs typeface="Inter"/>
                          <a:sym typeface="Inter"/>
                        </a:rPr>
                        <a:t> - </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800">
                          <a:latin typeface="Inter"/>
                          <a:ea typeface="Inter"/>
                          <a:cs typeface="Inter"/>
                          <a:sym typeface="Inter"/>
                        </a:rPr>
                        <a:t>d. June 7,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Collier, Samuel - </a:t>
                      </a:r>
                      <a:r>
                        <a:rPr b="1" lang="en" sz="900">
                          <a:latin typeface="Inter"/>
                          <a:ea typeface="Inter"/>
                          <a:cs typeface="Inter"/>
                          <a:sym typeface="Inter"/>
                        </a:rPr>
                        <a:t>Boy</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Cooke, Roger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Cooper, Thomas - </a:t>
                      </a:r>
                      <a:r>
                        <a:rPr b="1" lang="en" sz="900">
                          <a:latin typeface="Inter"/>
                          <a:ea typeface="Inter"/>
                          <a:cs typeface="Inter"/>
                          <a:sym typeface="Inter"/>
                        </a:rPr>
                        <a:t>Barber</a:t>
                      </a:r>
                      <a:endParaRPr b="1" sz="9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Crofts, Richard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Dixon, Richard - </a:t>
                      </a:r>
                      <a:r>
                        <a:rPr b="1" lang="en" sz="900">
                          <a:solidFill>
                            <a:schemeClr val="dk1"/>
                          </a:solidFill>
                          <a:latin typeface="Inter"/>
                          <a:ea typeface="Inter"/>
                          <a:cs typeface="Inter"/>
                          <a:sym typeface="Inter"/>
                        </a:rPr>
                        <a:t>Gentleman</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Dods, John - </a:t>
                      </a:r>
                      <a:r>
                        <a:rPr b="1" lang="en" sz="900">
                          <a:solidFill>
                            <a:schemeClr val="dk1"/>
                          </a:solidFill>
                          <a:latin typeface="Inter"/>
                          <a:ea typeface="Inter"/>
                          <a:cs typeface="Inter"/>
                          <a:sym typeface="Inter"/>
                        </a:rPr>
                        <a:t>Laborer, Soldier</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Emry, Thomas - </a:t>
                      </a:r>
                      <a:r>
                        <a:rPr b="1" lang="en" sz="900">
                          <a:solidFill>
                            <a:schemeClr val="dk1"/>
                          </a:solidFill>
                          <a:latin typeface="Inter"/>
                          <a:ea typeface="Inter"/>
                          <a:cs typeface="Inter"/>
                          <a:sym typeface="Inter"/>
                        </a:rPr>
                        <a:t>Carpenter</a:t>
                      </a:r>
                      <a:r>
                        <a:rPr lang="en" sz="900">
                          <a:solidFill>
                            <a:schemeClr val="dk1"/>
                          </a:solidFill>
                          <a:latin typeface="Inter"/>
                          <a:ea typeface="Inter"/>
                          <a:cs typeface="Inter"/>
                          <a:sym typeface="Inter"/>
                        </a:rPr>
                        <a:t> - </a:t>
                      </a:r>
                      <a:endParaRPr sz="900">
                        <a:solidFill>
                          <a:schemeClr val="dk1"/>
                        </a:solidFill>
                        <a:latin typeface="Inter"/>
                        <a:ea typeface="Inter"/>
                        <a:cs typeface="Inter"/>
                        <a:sym typeface="Inter"/>
                      </a:endParaRPr>
                    </a:p>
                    <a:p>
                      <a:pPr indent="0" lvl="0" marL="0" rtl="0" algn="l">
                        <a:spcBef>
                          <a:spcPts val="0"/>
                        </a:spcBef>
                        <a:spcAft>
                          <a:spcPts val="0"/>
                        </a:spcAft>
                        <a:buNone/>
                      </a:pPr>
                      <a:r>
                        <a:rPr i="1" lang="en" sz="800">
                          <a:solidFill>
                            <a:schemeClr val="dk1"/>
                          </a:solidFill>
                          <a:latin typeface="Inter"/>
                          <a:ea typeface="Inter"/>
                          <a:cs typeface="Inter"/>
                          <a:sym typeface="Inter"/>
                        </a:rPr>
                        <a:t>d. December 1607</a:t>
                      </a:r>
                      <a:endParaRPr i="1" sz="8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Fenton, Robert - </a:t>
                      </a:r>
                      <a:r>
                        <a:rPr b="1" lang="en" sz="900">
                          <a:solidFill>
                            <a:schemeClr val="dk1"/>
                          </a:solidFill>
                          <a:latin typeface="Inter"/>
                          <a:ea typeface="Inter"/>
                          <a:cs typeface="Inter"/>
                          <a:sym typeface="Inter"/>
                        </a:rPr>
                        <a:t>Gentleman</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Flower, George - </a:t>
                      </a:r>
                      <a:r>
                        <a:rPr b="1" lang="en" sz="900">
                          <a:solidFill>
                            <a:schemeClr val="dk1"/>
                          </a:solidFill>
                          <a:latin typeface="Inter"/>
                          <a:ea typeface="Inter"/>
                          <a:cs typeface="Inter"/>
                          <a:sym typeface="Inter"/>
                        </a:rPr>
                        <a:t>Gentleman</a:t>
                      </a:r>
                      <a:r>
                        <a:rPr lang="en" sz="900">
                          <a:solidFill>
                            <a:schemeClr val="dk1"/>
                          </a:solidFill>
                          <a:latin typeface="Inter"/>
                          <a:ea typeface="Inter"/>
                          <a:cs typeface="Inter"/>
                          <a:sym typeface="Inter"/>
                        </a:rPr>
                        <a:t> - </a:t>
                      </a:r>
                      <a:endParaRPr sz="900">
                        <a:solidFill>
                          <a:schemeClr val="dk1"/>
                        </a:solidFill>
                        <a:latin typeface="Inter"/>
                        <a:ea typeface="Inter"/>
                        <a:cs typeface="Inter"/>
                        <a:sym typeface="Inter"/>
                      </a:endParaRPr>
                    </a:p>
                    <a:p>
                      <a:pPr indent="0" lvl="0" marL="0" rtl="0" algn="l">
                        <a:spcBef>
                          <a:spcPts val="0"/>
                        </a:spcBef>
                        <a:spcAft>
                          <a:spcPts val="0"/>
                        </a:spcAft>
                        <a:buNone/>
                      </a:pPr>
                      <a:r>
                        <a:rPr i="1" lang="en" sz="800">
                          <a:solidFill>
                            <a:schemeClr val="dk1"/>
                          </a:solidFill>
                          <a:latin typeface="Inter"/>
                          <a:ea typeface="Inter"/>
                          <a:cs typeface="Inter"/>
                          <a:sym typeface="Inter"/>
                        </a:rPr>
                        <a:t>d. August 9, 1607</a:t>
                      </a:r>
                      <a:endParaRPr i="1" sz="8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Ford, Robert - </a:t>
                      </a:r>
                      <a:r>
                        <a:rPr b="1" lang="en" sz="900">
                          <a:solidFill>
                            <a:schemeClr val="dk1"/>
                          </a:solidFill>
                          <a:latin typeface="Inter"/>
                          <a:ea typeface="Inter"/>
                          <a:cs typeface="Inter"/>
                          <a:sym typeface="Inter"/>
                        </a:rPr>
                        <a:t>Gentleman</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Frith, Richard - </a:t>
                      </a:r>
                      <a:r>
                        <a:rPr b="1" lang="en" sz="900">
                          <a:solidFill>
                            <a:schemeClr val="dk1"/>
                          </a:solidFill>
                          <a:latin typeface="Inter"/>
                          <a:ea typeface="Inter"/>
                          <a:cs typeface="Inter"/>
                          <a:sym typeface="Inter"/>
                        </a:rPr>
                        <a:t>Gentleman</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Galthrope, Stephen - </a:t>
                      </a:r>
                      <a:r>
                        <a:rPr b="1" lang="en" sz="900">
                          <a:solidFill>
                            <a:schemeClr val="dk1"/>
                          </a:solidFill>
                          <a:latin typeface="Inter"/>
                          <a:ea typeface="Inter"/>
                          <a:cs typeface="Inter"/>
                          <a:sym typeface="Inter"/>
                        </a:rPr>
                        <a:t>Gentleman</a:t>
                      </a:r>
                      <a:r>
                        <a:rPr lang="en" sz="900">
                          <a:solidFill>
                            <a:schemeClr val="dk1"/>
                          </a:solidFill>
                          <a:latin typeface="Inter"/>
                          <a:ea typeface="Inter"/>
                          <a:cs typeface="Inter"/>
                          <a:sym typeface="Inter"/>
                        </a:rPr>
                        <a:t> - </a:t>
                      </a:r>
                      <a:r>
                        <a:rPr i="1" lang="en" sz="800">
                          <a:solidFill>
                            <a:schemeClr val="dk1"/>
                          </a:solidFill>
                          <a:latin typeface="Inter"/>
                          <a:ea typeface="Inter"/>
                          <a:cs typeface="Inter"/>
                          <a:sym typeface="Inter"/>
                        </a:rPr>
                        <a:t>d. August 15, 1607</a:t>
                      </a:r>
                      <a:endParaRPr i="1" sz="8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Garret, William - </a:t>
                      </a:r>
                      <a:r>
                        <a:rPr b="1" lang="en" sz="900">
                          <a:solidFill>
                            <a:schemeClr val="dk1"/>
                          </a:solidFill>
                          <a:latin typeface="Inter"/>
                          <a:ea typeface="Inter"/>
                          <a:cs typeface="Inter"/>
                          <a:sym typeface="Inter"/>
                        </a:rPr>
                        <a:t>Bricklayer</a:t>
                      </a:r>
                      <a:endParaRPr b="1" sz="9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900">
                          <a:solidFill>
                            <a:schemeClr val="dk1"/>
                          </a:solidFill>
                          <a:latin typeface="Inter"/>
                          <a:ea typeface="Inter"/>
                          <a:cs typeface="Inter"/>
                          <a:sym typeface="Inter"/>
                        </a:rPr>
                        <a:t>Golding, George - </a:t>
                      </a:r>
                      <a:r>
                        <a:rPr b="1" lang="en" sz="900">
                          <a:solidFill>
                            <a:schemeClr val="dk1"/>
                          </a:solidFill>
                          <a:latin typeface="Inter"/>
                          <a:ea typeface="Inter"/>
                          <a:cs typeface="Inter"/>
                          <a:sym typeface="Inter"/>
                        </a:rPr>
                        <a:t>Laborer</a:t>
                      </a:r>
                      <a:endParaRPr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Gosnold, Anthony - </a:t>
                      </a:r>
                      <a:r>
                        <a:rPr b="1" lang="en" sz="900">
                          <a:solidFill>
                            <a:schemeClr val="dk1"/>
                          </a:solidFill>
                          <a:latin typeface="Inter"/>
                          <a:ea typeface="Inter"/>
                          <a:cs typeface="Inter"/>
                          <a:sym typeface="Inter"/>
                        </a:rPr>
                        <a:t>Gentleman</a:t>
                      </a:r>
                      <a:r>
                        <a:rPr lang="en" sz="900">
                          <a:solidFill>
                            <a:schemeClr val="dk1"/>
                          </a:solidFill>
                          <a:latin typeface="Inter"/>
                          <a:ea typeface="Inter"/>
                          <a:cs typeface="Inter"/>
                          <a:sym typeface="Inter"/>
                        </a:rPr>
                        <a:t> - </a:t>
                      </a:r>
                      <a:r>
                        <a:rPr i="1" lang="en" sz="800">
                          <a:solidFill>
                            <a:schemeClr val="dk1"/>
                          </a:solidFill>
                          <a:latin typeface="Inter"/>
                          <a:ea typeface="Inter"/>
                          <a:cs typeface="Inter"/>
                          <a:sym typeface="Inter"/>
                        </a:rPr>
                        <a:t>died January 7, 1609</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Gosnold, Anthony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Gosnold, Bartholomew - </a:t>
                      </a:r>
                      <a:r>
                        <a:rPr b="1" lang="en" sz="900">
                          <a:latin typeface="Inter"/>
                          <a:ea typeface="Inter"/>
                          <a:cs typeface="Inter"/>
                          <a:sym typeface="Inter"/>
                        </a:rPr>
                        <a:t>Captain</a:t>
                      </a:r>
                      <a:r>
                        <a:rPr lang="en" sz="900">
                          <a:latin typeface="Inter"/>
                          <a:ea typeface="Inter"/>
                          <a:cs typeface="Inter"/>
                          <a:sym typeface="Inter"/>
                        </a:rPr>
                        <a:t> - </a:t>
                      </a:r>
                      <a:r>
                        <a:rPr i="1" lang="en" sz="800">
                          <a:latin typeface="Inter"/>
                          <a:ea typeface="Inter"/>
                          <a:cs typeface="Inter"/>
                          <a:sym typeface="Inter"/>
                        </a:rPr>
                        <a:t>d. August 16,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Gower, Thomas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August 16,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Harrington, Edward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August 24,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Herd, John - </a:t>
                      </a:r>
                      <a:r>
                        <a:rPr b="1" lang="en" sz="900">
                          <a:latin typeface="Inter"/>
                          <a:ea typeface="Inter"/>
                          <a:cs typeface="Inter"/>
                          <a:sym typeface="Inter"/>
                        </a:rPr>
                        <a:t>Bricklayer</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Houlgrave, Nicholas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Hunt, Robert - </a:t>
                      </a:r>
                      <a:r>
                        <a:rPr b="1" lang="en" sz="900">
                          <a:latin typeface="Inter"/>
                          <a:ea typeface="Inter"/>
                          <a:cs typeface="Inter"/>
                          <a:sym typeface="Inter"/>
                        </a:rPr>
                        <a:t>Master, Preacher </a:t>
                      </a:r>
                      <a:r>
                        <a:rPr lang="en" sz="900">
                          <a:latin typeface="Inter"/>
                          <a:ea typeface="Inter"/>
                          <a:cs typeface="Inter"/>
                          <a:sym typeface="Inter"/>
                        </a:rPr>
                        <a:t>- </a:t>
                      </a:r>
                      <a:r>
                        <a:rPr i="1" lang="en" sz="800">
                          <a:latin typeface="Inter"/>
                          <a:ea typeface="Inter"/>
                          <a:cs typeface="Inter"/>
                          <a:sym typeface="Inter"/>
                        </a:rPr>
                        <a:t>d. before 1609</a:t>
                      </a:r>
                      <a:endParaRPr i="1" sz="8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Jacob, Thomas - </a:t>
                      </a:r>
                      <a:r>
                        <a:rPr b="1" lang="en" sz="900">
                          <a:latin typeface="Inter"/>
                          <a:ea typeface="Inter"/>
                          <a:cs typeface="Inter"/>
                          <a:sym typeface="Inter"/>
                        </a:rPr>
                        <a:t>Sergeant</a:t>
                      </a:r>
                      <a:r>
                        <a:rPr lang="en" sz="900">
                          <a:latin typeface="Inter"/>
                          <a:ea typeface="Inter"/>
                          <a:cs typeface="Inter"/>
                          <a:sym typeface="Inter"/>
                        </a:rPr>
                        <a:t> - </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800">
                          <a:latin typeface="Inter"/>
                          <a:ea typeface="Inter"/>
                          <a:cs typeface="Inter"/>
                          <a:sym typeface="Inter"/>
                        </a:rPr>
                        <a:t>d. September 4,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Johnson, William - </a:t>
                      </a:r>
                      <a:r>
                        <a:rPr b="1" lang="en" sz="900">
                          <a:latin typeface="Inter"/>
                          <a:ea typeface="Inter"/>
                          <a:cs typeface="Inter"/>
                          <a:sym typeface="Inter"/>
                        </a:rPr>
                        <a:t>Laborer</a:t>
                      </a:r>
                      <a:endParaRPr b="1" sz="9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Kendall, George - </a:t>
                      </a:r>
                      <a:r>
                        <a:rPr b="1" lang="en" sz="900">
                          <a:latin typeface="Inter"/>
                          <a:ea typeface="Inter"/>
                          <a:cs typeface="Inter"/>
                          <a:sym typeface="Inter"/>
                        </a:rPr>
                        <a:t>Captain</a:t>
                      </a:r>
                      <a:r>
                        <a:rPr lang="en" sz="900">
                          <a:latin typeface="Inter"/>
                          <a:ea typeface="Inter"/>
                          <a:cs typeface="Inter"/>
                          <a:sym typeface="Inter"/>
                        </a:rPr>
                        <a:t> - </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800">
                          <a:latin typeface="Inter"/>
                          <a:ea typeface="Inter"/>
                          <a:cs typeface="Inter"/>
                          <a:sym typeface="Inter"/>
                        </a:rPr>
                        <a:t>d. December 1, 1607</a:t>
                      </a:r>
                      <a:endParaRPr i="1" sz="8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Kingston, Ellis - </a:t>
                      </a:r>
                      <a:r>
                        <a:rPr b="1" lang="en" sz="900">
                          <a:latin typeface="Inter"/>
                          <a:ea typeface="Inter"/>
                          <a:cs typeface="Inter"/>
                          <a:sym typeface="Inter"/>
                        </a:rPr>
                        <a:t>Gentleman</a:t>
                      </a:r>
                      <a:r>
                        <a:rPr lang="en" sz="900">
                          <a:latin typeface="Inter"/>
                          <a:ea typeface="Inter"/>
                          <a:cs typeface="Inter"/>
                          <a:sym typeface="Inter"/>
                        </a:rPr>
                        <a:t> - </a:t>
                      </a:r>
                      <a:endParaRPr sz="900">
                        <a:latin typeface="Inter"/>
                        <a:ea typeface="Inter"/>
                        <a:cs typeface="Inter"/>
                        <a:sym typeface="Inter"/>
                      </a:endParaRPr>
                    </a:p>
                    <a:p>
                      <a:pPr indent="0" lvl="0" marL="0" rtl="0" algn="l">
                        <a:spcBef>
                          <a:spcPts val="0"/>
                        </a:spcBef>
                        <a:spcAft>
                          <a:spcPts val="0"/>
                        </a:spcAft>
                        <a:buNone/>
                      </a:pPr>
                      <a:r>
                        <a:rPr i="1" lang="en" sz="800">
                          <a:latin typeface="Inter"/>
                          <a:ea typeface="Inter"/>
                          <a:cs typeface="Inter"/>
                          <a:sym typeface="Inter"/>
                        </a:rPr>
                        <a:t>d. September 18, 1607</a:t>
                      </a:r>
                      <a:endParaRPr i="1" sz="800">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Laxton, William - </a:t>
                      </a:r>
                      <a:r>
                        <a:rPr b="1" lang="en" sz="900">
                          <a:solidFill>
                            <a:schemeClr val="dk1"/>
                          </a:solidFill>
                          <a:latin typeface="Inter"/>
                          <a:ea typeface="Inter"/>
                          <a:cs typeface="Inter"/>
                          <a:sym typeface="Inter"/>
                        </a:rPr>
                        <a:t>Carpenter</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Laydon, John - </a:t>
                      </a:r>
                      <a:r>
                        <a:rPr b="1" lang="en" sz="900">
                          <a:solidFill>
                            <a:schemeClr val="dk1"/>
                          </a:solidFill>
                          <a:latin typeface="Inter"/>
                          <a:ea typeface="Inter"/>
                          <a:cs typeface="Inter"/>
                          <a:sym typeface="Inter"/>
                        </a:rPr>
                        <a:t>Carpenter</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Love, William - </a:t>
                      </a:r>
                      <a:r>
                        <a:rPr b="1" lang="en" sz="900">
                          <a:solidFill>
                            <a:schemeClr val="dk1"/>
                          </a:solidFill>
                          <a:latin typeface="Inter"/>
                          <a:ea typeface="Inter"/>
                          <a:cs typeface="Inter"/>
                          <a:sym typeface="Inter"/>
                        </a:rPr>
                        <a:t>Tailor, Soldier</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Martin, John Sr., </a:t>
                      </a:r>
                      <a:r>
                        <a:rPr b="1" lang="en" sz="900">
                          <a:solidFill>
                            <a:schemeClr val="dk1"/>
                          </a:solidFill>
                          <a:latin typeface="Inter"/>
                          <a:ea typeface="Inter"/>
                          <a:cs typeface="Inter"/>
                          <a:sym typeface="Inter"/>
                        </a:rPr>
                        <a:t>Captain</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Martin, John Jr., </a:t>
                      </a:r>
                      <a:r>
                        <a:rPr b="1" lang="en" sz="900">
                          <a:solidFill>
                            <a:schemeClr val="dk1"/>
                          </a:solidFill>
                          <a:latin typeface="Inter"/>
                          <a:ea typeface="Inter"/>
                          <a:cs typeface="Inter"/>
                          <a:sym typeface="Inter"/>
                        </a:rPr>
                        <a:t>Gentleman</a:t>
                      </a:r>
                      <a:r>
                        <a:rPr lang="en" sz="900">
                          <a:solidFill>
                            <a:schemeClr val="dk1"/>
                          </a:solidFill>
                          <a:latin typeface="Inter"/>
                          <a:ea typeface="Inter"/>
                          <a:cs typeface="Inter"/>
                          <a:sym typeface="Inter"/>
                        </a:rPr>
                        <a:t> - </a:t>
                      </a:r>
                      <a:endParaRPr sz="900">
                        <a:solidFill>
                          <a:schemeClr val="dk1"/>
                        </a:solidFill>
                        <a:latin typeface="Inter"/>
                        <a:ea typeface="Inter"/>
                        <a:cs typeface="Inter"/>
                        <a:sym typeface="Inter"/>
                      </a:endParaRPr>
                    </a:p>
                    <a:p>
                      <a:pPr indent="0" lvl="0" marL="0" rtl="0" algn="l">
                        <a:spcBef>
                          <a:spcPts val="0"/>
                        </a:spcBef>
                        <a:spcAft>
                          <a:spcPts val="0"/>
                        </a:spcAft>
                        <a:buNone/>
                      </a:pPr>
                      <a:r>
                        <a:rPr i="1" lang="en" sz="800">
                          <a:solidFill>
                            <a:schemeClr val="dk1"/>
                          </a:solidFill>
                          <a:latin typeface="Inter"/>
                          <a:ea typeface="Inter"/>
                          <a:cs typeface="Inter"/>
                          <a:sym typeface="Inter"/>
                        </a:rPr>
                        <a:t>d. August 18, 1607</a:t>
                      </a:r>
                      <a:endParaRPr i="1" sz="8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Martin, George - </a:t>
                      </a:r>
                      <a:r>
                        <a:rPr b="1" lang="en" sz="900">
                          <a:solidFill>
                            <a:schemeClr val="dk1"/>
                          </a:solidFill>
                          <a:latin typeface="Inter"/>
                          <a:ea typeface="Inter"/>
                          <a:cs typeface="Inter"/>
                          <a:sym typeface="Inter"/>
                        </a:rPr>
                        <a:t>Gentleman</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Midwinter, Francis - </a:t>
                      </a:r>
                      <a:r>
                        <a:rPr b="1" lang="en" sz="900">
                          <a:solidFill>
                            <a:schemeClr val="dk1"/>
                          </a:solidFill>
                          <a:latin typeface="Inter"/>
                          <a:ea typeface="Inter"/>
                          <a:cs typeface="Inter"/>
                          <a:sym typeface="Inter"/>
                        </a:rPr>
                        <a:t>Gentleman</a:t>
                      </a:r>
                      <a:r>
                        <a:rPr lang="en" sz="900">
                          <a:solidFill>
                            <a:schemeClr val="dk1"/>
                          </a:solidFill>
                          <a:latin typeface="Inter"/>
                          <a:ea typeface="Inter"/>
                          <a:cs typeface="Inter"/>
                          <a:sym typeface="Inter"/>
                        </a:rPr>
                        <a:t> - </a:t>
                      </a:r>
                      <a:r>
                        <a:rPr i="1" lang="en" sz="800">
                          <a:solidFill>
                            <a:schemeClr val="dk1"/>
                          </a:solidFill>
                          <a:latin typeface="Inter"/>
                          <a:ea typeface="Inter"/>
                          <a:cs typeface="Inter"/>
                          <a:sym typeface="Inter"/>
                        </a:rPr>
                        <a:t>d. August 14, 1607</a:t>
                      </a:r>
                      <a:endParaRPr i="1" sz="8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Morris, Edward - </a:t>
                      </a:r>
                      <a:r>
                        <a:rPr b="1" lang="en" sz="900">
                          <a:solidFill>
                            <a:schemeClr val="dk1"/>
                          </a:solidFill>
                          <a:latin typeface="Inter"/>
                          <a:ea typeface="Inter"/>
                          <a:cs typeface="Inter"/>
                          <a:sym typeface="Inter"/>
                        </a:rPr>
                        <a:t>Gentleman</a:t>
                      </a:r>
                      <a:r>
                        <a:rPr lang="en" sz="900">
                          <a:solidFill>
                            <a:schemeClr val="dk1"/>
                          </a:solidFill>
                          <a:latin typeface="Inter"/>
                          <a:ea typeface="Inter"/>
                          <a:cs typeface="Inter"/>
                          <a:sym typeface="Inter"/>
                        </a:rPr>
                        <a:t>, </a:t>
                      </a:r>
                      <a:r>
                        <a:rPr b="1" lang="en" sz="900">
                          <a:solidFill>
                            <a:schemeClr val="dk1"/>
                          </a:solidFill>
                          <a:latin typeface="Inter"/>
                          <a:ea typeface="Inter"/>
                          <a:cs typeface="Inter"/>
                          <a:sym typeface="Inter"/>
                        </a:rPr>
                        <a:t>Corporal</a:t>
                      </a:r>
                      <a:r>
                        <a:rPr lang="en" sz="900">
                          <a:solidFill>
                            <a:schemeClr val="dk1"/>
                          </a:solidFill>
                          <a:latin typeface="Inter"/>
                          <a:ea typeface="Inter"/>
                          <a:cs typeface="Inter"/>
                          <a:sym typeface="Inter"/>
                        </a:rPr>
                        <a:t> - </a:t>
                      </a:r>
                      <a:r>
                        <a:rPr i="1" lang="en" sz="800">
                          <a:solidFill>
                            <a:schemeClr val="dk1"/>
                          </a:solidFill>
                          <a:latin typeface="Inter"/>
                          <a:ea typeface="Inter"/>
                          <a:cs typeface="Inter"/>
                          <a:sym typeface="Inter"/>
                        </a:rPr>
                        <a:t>d. August 14, 1607</a:t>
                      </a:r>
                      <a:endParaRPr i="1" sz="8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Morton, Matthew - </a:t>
                      </a:r>
                      <a:r>
                        <a:rPr b="1" lang="en" sz="900">
                          <a:solidFill>
                            <a:schemeClr val="dk1"/>
                          </a:solidFill>
                          <a:latin typeface="Inter"/>
                          <a:ea typeface="Inter"/>
                          <a:cs typeface="Inter"/>
                          <a:sym typeface="Inter"/>
                        </a:rPr>
                        <a:t>Sailor</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Mounslie, Thomas - </a:t>
                      </a:r>
                      <a:r>
                        <a:rPr b="1" lang="en" sz="900">
                          <a:solidFill>
                            <a:schemeClr val="dk1"/>
                          </a:solidFill>
                          <a:latin typeface="Inter"/>
                          <a:ea typeface="Inter"/>
                          <a:cs typeface="Inter"/>
                          <a:sym typeface="Inter"/>
                        </a:rPr>
                        <a:t>Laborer</a:t>
                      </a:r>
                      <a:r>
                        <a:rPr lang="en" sz="900">
                          <a:solidFill>
                            <a:schemeClr val="dk1"/>
                          </a:solidFill>
                          <a:latin typeface="Inter"/>
                          <a:ea typeface="Inter"/>
                          <a:cs typeface="Inter"/>
                          <a:sym typeface="Inter"/>
                        </a:rPr>
                        <a:t> - </a:t>
                      </a:r>
                      <a:endParaRPr sz="900">
                        <a:solidFill>
                          <a:schemeClr val="dk1"/>
                        </a:solidFill>
                        <a:latin typeface="Inter"/>
                        <a:ea typeface="Inter"/>
                        <a:cs typeface="Inter"/>
                        <a:sym typeface="Inter"/>
                      </a:endParaRPr>
                    </a:p>
                    <a:p>
                      <a:pPr indent="0" lvl="0" marL="0" rtl="0" algn="l">
                        <a:spcBef>
                          <a:spcPts val="0"/>
                        </a:spcBef>
                        <a:spcAft>
                          <a:spcPts val="0"/>
                        </a:spcAft>
                        <a:buNone/>
                      </a:pPr>
                      <a:r>
                        <a:rPr i="1" lang="en" sz="800">
                          <a:solidFill>
                            <a:schemeClr val="dk1"/>
                          </a:solidFill>
                          <a:latin typeface="Inter"/>
                          <a:ea typeface="Inter"/>
                          <a:cs typeface="Inter"/>
                          <a:sym typeface="Inter"/>
                        </a:rPr>
                        <a:t>d. August 17, 1607</a:t>
                      </a:r>
                      <a:endParaRPr i="1" sz="8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Mouton, Thomas - </a:t>
                      </a:r>
                      <a:r>
                        <a:rPr b="1" lang="en" sz="900">
                          <a:solidFill>
                            <a:schemeClr val="dk1"/>
                          </a:solidFill>
                          <a:latin typeface="Inter"/>
                          <a:ea typeface="Inter"/>
                          <a:cs typeface="Inter"/>
                          <a:sym typeface="Inter"/>
                        </a:rPr>
                        <a:t>Gentleman</a:t>
                      </a:r>
                      <a:r>
                        <a:rPr lang="en" sz="900">
                          <a:solidFill>
                            <a:schemeClr val="dk1"/>
                          </a:solidFill>
                          <a:latin typeface="Inter"/>
                          <a:ea typeface="Inter"/>
                          <a:cs typeface="Inter"/>
                          <a:sym typeface="Inter"/>
                        </a:rPr>
                        <a:t> - </a:t>
                      </a:r>
                      <a:r>
                        <a:rPr i="1" lang="en" sz="800">
                          <a:solidFill>
                            <a:schemeClr val="dk1"/>
                          </a:solidFill>
                          <a:latin typeface="Inter"/>
                          <a:ea typeface="Inter"/>
                          <a:cs typeface="Inter"/>
                          <a:sym typeface="Inter"/>
                        </a:rPr>
                        <a:t>d. September 19, 1607</a:t>
                      </a:r>
                      <a:endParaRPr i="1" sz="8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Mutton, Richard - </a:t>
                      </a:r>
                      <a:r>
                        <a:rPr b="1" lang="en" sz="900">
                          <a:solidFill>
                            <a:schemeClr val="dk1"/>
                          </a:solidFill>
                          <a:latin typeface="Inter"/>
                          <a:ea typeface="Inter"/>
                          <a:cs typeface="Inter"/>
                          <a:sym typeface="Inter"/>
                        </a:rPr>
                        <a:t>Boy</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Peacock, Nathaniel - </a:t>
                      </a:r>
                      <a:r>
                        <a:rPr b="1" lang="en" sz="900">
                          <a:solidFill>
                            <a:schemeClr val="dk1"/>
                          </a:solidFill>
                          <a:latin typeface="Inter"/>
                          <a:ea typeface="Inter"/>
                          <a:cs typeface="Inter"/>
                          <a:sym typeface="Inter"/>
                        </a:rPr>
                        <a:t>Boy</a:t>
                      </a:r>
                      <a:endParaRPr b="1" sz="9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Penington, Robert - </a:t>
                      </a:r>
                      <a:r>
                        <a:rPr b="1" lang="en" sz="900">
                          <a:solidFill>
                            <a:schemeClr val="dk1"/>
                          </a:solidFill>
                          <a:latin typeface="Inter"/>
                          <a:ea typeface="Inter"/>
                          <a:cs typeface="Inter"/>
                          <a:sym typeface="Inter"/>
                        </a:rPr>
                        <a:t>Gentleman</a:t>
                      </a:r>
                      <a:r>
                        <a:rPr lang="en" sz="900">
                          <a:solidFill>
                            <a:schemeClr val="dk1"/>
                          </a:solidFill>
                          <a:latin typeface="Inter"/>
                          <a:ea typeface="Inter"/>
                          <a:cs typeface="Inter"/>
                          <a:sym typeface="Inter"/>
                        </a:rPr>
                        <a:t> - </a:t>
                      </a:r>
                      <a:r>
                        <a:rPr i="1" lang="en" sz="800">
                          <a:solidFill>
                            <a:schemeClr val="dk1"/>
                          </a:solidFill>
                          <a:latin typeface="Inter"/>
                          <a:ea typeface="Inter"/>
                          <a:cs typeface="Inter"/>
                          <a:sym typeface="Inter"/>
                        </a:rPr>
                        <a:t>d. August 18, 1607</a:t>
                      </a:r>
                      <a:endParaRPr i="1" sz="800">
                        <a:solidFill>
                          <a:schemeClr val="dk1"/>
                        </a:solidFill>
                        <a:latin typeface="Inter"/>
                        <a:ea typeface="Inter"/>
                        <a:cs typeface="Inter"/>
                        <a:sym typeface="Inter"/>
                      </a:endParaRPr>
                    </a:p>
                    <a:p>
                      <a:pPr indent="0" lvl="0" marL="0" rtl="0" algn="l">
                        <a:spcBef>
                          <a:spcPts val="0"/>
                        </a:spcBef>
                        <a:spcAft>
                          <a:spcPts val="0"/>
                        </a:spcAft>
                        <a:buNone/>
                      </a:pPr>
                      <a:r>
                        <a:rPr lang="en" sz="900">
                          <a:solidFill>
                            <a:schemeClr val="dk1"/>
                          </a:solidFill>
                          <a:latin typeface="Inter"/>
                          <a:ea typeface="Inter"/>
                          <a:cs typeface="Inter"/>
                          <a:sym typeface="Inter"/>
                        </a:rPr>
                        <a:t>Percy, George - </a:t>
                      </a:r>
                      <a:r>
                        <a:rPr b="1" lang="en" sz="900">
                          <a:solidFill>
                            <a:schemeClr val="dk1"/>
                          </a:solidFill>
                          <a:latin typeface="Inter"/>
                          <a:ea typeface="Inter"/>
                          <a:cs typeface="Inter"/>
                          <a:sym typeface="Inter"/>
                        </a:rPr>
                        <a:t>Master</a:t>
                      </a:r>
                      <a:endParaRPr b="1" sz="9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Pickhouse, Drue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August 19,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Posing, Edward - </a:t>
                      </a:r>
                      <a:r>
                        <a:rPr b="1" lang="en" sz="900">
                          <a:latin typeface="Inter"/>
                          <a:ea typeface="Inter"/>
                          <a:cs typeface="Inter"/>
                          <a:sym typeface="Inter"/>
                        </a:rPr>
                        <a:t>Carpenter</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Powell, Nathaniel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Profit, Jonas - </a:t>
                      </a:r>
                      <a:r>
                        <a:rPr b="1" lang="en" sz="900">
                          <a:latin typeface="Inter"/>
                          <a:ea typeface="Inter"/>
                          <a:cs typeface="Inter"/>
                          <a:sym typeface="Inter"/>
                        </a:rPr>
                        <a:t>Fisherman</a:t>
                      </a:r>
                      <a:endParaRPr b="1" sz="9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Ratcliffe, John - </a:t>
                      </a:r>
                      <a:r>
                        <a:rPr b="1" lang="en" sz="900">
                          <a:latin typeface="Inter"/>
                          <a:ea typeface="Inter"/>
                          <a:cs typeface="Inter"/>
                          <a:sym typeface="Inter"/>
                        </a:rPr>
                        <a:t>Captain</a:t>
                      </a:r>
                      <a:r>
                        <a:rPr lang="en" sz="900">
                          <a:latin typeface="Inter"/>
                          <a:ea typeface="Inter"/>
                          <a:cs typeface="Inter"/>
                          <a:sym typeface="Inter"/>
                        </a:rPr>
                        <a:t> - </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800">
                          <a:latin typeface="Inter"/>
                          <a:ea typeface="Inter"/>
                          <a:cs typeface="Inter"/>
                          <a:sym typeface="Inter"/>
                        </a:rPr>
                        <a:t>d. November 1609</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Read, James - </a:t>
                      </a:r>
                      <a:r>
                        <a:rPr b="1" lang="en" sz="900">
                          <a:latin typeface="Inter"/>
                          <a:ea typeface="Inter"/>
                          <a:cs typeface="Inter"/>
                          <a:sym typeface="Inter"/>
                        </a:rPr>
                        <a:t>Blacksmith</a:t>
                      </a:r>
                      <a:r>
                        <a:rPr lang="en" sz="900">
                          <a:latin typeface="Inter"/>
                          <a:ea typeface="Inter"/>
                          <a:cs typeface="Inter"/>
                          <a:sym typeface="Inter"/>
                        </a:rPr>
                        <a:t>, Soldier</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Robinson, John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December 1607</a:t>
                      </a:r>
                      <a:endParaRPr i="1" sz="8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Rods, William - </a:t>
                      </a:r>
                      <a:r>
                        <a:rPr b="1" lang="en" sz="900">
                          <a:latin typeface="Inter"/>
                          <a:ea typeface="Inter"/>
                          <a:cs typeface="Inter"/>
                          <a:sym typeface="Inter"/>
                        </a:rPr>
                        <a:t>Laborer</a:t>
                      </a:r>
                      <a:r>
                        <a:rPr lang="en" sz="900">
                          <a:latin typeface="Inter"/>
                          <a:ea typeface="Inter"/>
                          <a:cs typeface="Inter"/>
                          <a:sym typeface="Inter"/>
                        </a:rPr>
                        <a:t> - </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800">
                          <a:latin typeface="Inter"/>
                          <a:ea typeface="Inter"/>
                          <a:cs typeface="Inter"/>
                          <a:sym typeface="Inter"/>
                        </a:rPr>
                        <a:t>d. August 27,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Sands, Thomas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Short, John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Short, Edward - </a:t>
                      </a:r>
                      <a:r>
                        <a:rPr b="1" lang="en" sz="900">
                          <a:latin typeface="Inter"/>
                          <a:ea typeface="Inter"/>
                          <a:cs typeface="Inter"/>
                          <a:sym typeface="Inter"/>
                        </a:rPr>
                        <a:t>Laborer</a:t>
                      </a:r>
                      <a:r>
                        <a:rPr lang="en" sz="900">
                          <a:latin typeface="Inter"/>
                          <a:ea typeface="Inter"/>
                          <a:cs typeface="Inter"/>
                          <a:sym typeface="Inter"/>
                        </a:rPr>
                        <a:t> - </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800">
                          <a:latin typeface="Inter"/>
                          <a:ea typeface="Inter"/>
                          <a:cs typeface="Inter"/>
                          <a:sym typeface="Inter"/>
                        </a:rPr>
                        <a:t>d. August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Simons, Richard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September 18,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Skot, Nicholas - </a:t>
                      </a:r>
                      <a:r>
                        <a:rPr b="1" lang="en" sz="900">
                          <a:latin typeface="Inter"/>
                          <a:ea typeface="Inter"/>
                          <a:cs typeface="Inter"/>
                          <a:sym typeface="Inter"/>
                        </a:rPr>
                        <a:t>Drummer</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Small, Robert - </a:t>
                      </a:r>
                      <a:r>
                        <a:rPr b="1" lang="en" sz="900">
                          <a:latin typeface="Inter"/>
                          <a:ea typeface="Inter"/>
                          <a:cs typeface="Inter"/>
                          <a:sym typeface="Inter"/>
                        </a:rPr>
                        <a:t>Carpenter</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Smethes, William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Smith, John - </a:t>
                      </a:r>
                      <a:r>
                        <a:rPr b="1" lang="en" sz="900">
                          <a:latin typeface="Inter"/>
                          <a:ea typeface="Inter"/>
                          <a:cs typeface="Inter"/>
                          <a:sym typeface="Inter"/>
                        </a:rPr>
                        <a:t>Captain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Snarsbrough, Francis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Stevenson, John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Studley, Thomas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August 28,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Tankard, William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Tavin, Henry - </a:t>
                      </a:r>
                      <a:r>
                        <a:rPr b="1" lang="en" sz="900">
                          <a:latin typeface="Inter"/>
                          <a:ea typeface="Inter"/>
                          <a:cs typeface="Inter"/>
                          <a:sym typeface="Inter"/>
                        </a:rPr>
                        <a:t>Laborer</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Throgmorton, Kellam - </a:t>
                      </a:r>
                      <a:r>
                        <a:rPr b="1" lang="en" sz="900">
                          <a:latin typeface="Inter"/>
                          <a:ea typeface="Inter"/>
                          <a:cs typeface="Inter"/>
                          <a:sym typeface="Inter"/>
                        </a:rPr>
                        <a:t>Gentleman</a:t>
                      </a:r>
                      <a:r>
                        <a:rPr lang="en" sz="900">
                          <a:latin typeface="Inter"/>
                          <a:ea typeface="Inter"/>
                          <a:cs typeface="Inter"/>
                          <a:sym typeface="Inter"/>
                        </a:rPr>
                        <a:t> - </a:t>
                      </a:r>
                      <a:r>
                        <a:rPr i="1" lang="en" sz="800">
                          <a:latin typeface="Inter"/>
                          <a:ea typeface="Inter"/>
                          <a:cs typeface="Inter"/>
                          <a:sym typeface="Inter"/>
                        </a:rPr>
                        <a:t>d. August 26,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Todkill, Anas - </a:t>
                      </a:r>
                      <a:r>
                        <a:rPr b="1" lang="en" sz="900">
                          <a:latin typeface="Inter"/>
                          <a:ea typeface="Inter"/>
                          <a:cs typeface="Inter"/>
                          <a:sym typeface="Inter"/>
                        </a:rPr>
                        <a:t>Soldier</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Unger, William - </a:t>
                      </a:r>
                      <a:r>
                        <a:rPr b="1" lang="en" sz="900">
                          <a:latin typeface="Inter"/>
                          <a:ea typeface="Inter"/>
                          <a:cs typeface="Inter"/>
                          <a:sym typeface="Inter"/>
                        </a:rPr>
                        <a:t>Laborer</a:t>
                      </a:r>
                      <a:endParaRPr b="1" sz="9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Waller, John - </a:t>
                      </a:r>
                      <a:r>
                        <a:rPr b="1" lang="en" sz="900">
                          <a:latin typeface="Inter"/>
                          <a:ea typeface="Inter"/>
                          <a:cs typeface="Inter"/>
                          <a:sym typeface="Inter"/>
                        </a:rPr>
                        <a:t>Gentleman</a:t>
                      </a:r>
                      <a:r>
                        <a:rPr lang="en" sz="900">
                          <a:latin typeface="Inter"/>
                          <a:ea typeface="Inter"/>
                          <a:cs typeface="Inter"/>
                          <a:sym typeface="Inter"/>
                        </a:rPr>
                        <a:t> - </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800">
                          <a:latin typeface="Inter"/>
                          <a:ea typeface="Inter"/>
                          <a:cs typeface="Inter"/>
                          <a:sym typeface="Inter"/>
                        </a:rPr>
                        <a:t>d. August 24, 1607</a:t>
                      </a:r>
                      <a:endParaRPr i="1"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Walker, George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Webbe, Thomas - </a:t>
                      </a:r>
                      <a:r>
                        <a:rPr b="1" lang="en" sz="900">
                          <a:latin typeface="Inter"/>
                          <a:ea typeface="Inter"/>
                          <a:cs typeface="Inter"/>
                          <a:sym typeface="Inter"/>
                        </a:rPr>
                        <a:t>Gentleman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White, William - </a:t>
                      </a:r>
                      <a:r>
                        <a:rPr b="1" lang="en" sz="900">
                          <a:latin typeface="Inter"/>
                          <a:ea typeface="Inter"/>
                          <a:cs typeface="Inter"/>
                          <a:sym typeface="Inter"/>
                        </a:rPr>
                        <a:t>Laborer</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Wilkinson, William - </a:t>
                      </a:r>
                      <a:r>
                        <a:rPr b="1" lang="en" sz="900">
                          <a:latin typeface="Inter"/>
                          <a:ea typeface="Inter"/>
                          <a:cs typeface="Inter"/>
                          <a:sym typeface="Inter"/>
                        </a:rPr>
                        <a:t>Surgeon</a:t>
                      </a:r>
                      <a:endParaRPr b="1"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latin typeface="Inter"/>
                          <a:ea typeface="Inter"/>
                          <a:cs typeface="Inter"/>
                          <a:sym typeface="Inter"/>
                        </a:rPr>
                        <a:t>Wingfield, Edward Maria - </a:t>
                      </a:r>
                      <a:r>
                        <a:rPr b="1" lang="en" sz="900">
                          <a:latin typeface="Inter"/>
                          <a:ea typeface="Inter"/>
                          <a:cs typeface="Inter"/>
                          <a:sym typeface="Inter"/>
                        </a:rPr>
                        <a:t>Master</a:t>
                      </a:r>
                      <a:endParaRPr b="1" sz="900">
                        <a:latin typeface="Inter"/>
                        <a:ea typeface="Inter"/>
                        <a:cs typeface="Inter"/>
                        <a:sym typeface="Inter"/>
                      </a:endParaRPr>
                    </a:p>
                    <a:p>
                      <a:pPr indent="0" lvl="0" marL="0" rtl="0" algn="l">
                        <a:spcBef>
                          <a:spcPts val="0"/>
                        </a:spcBef>
                        <a:spcAft>
                          <a:spcPts val="0"/>
                        </a:spcAft>
                        <a:buNone/>
                      </a:pPr>
                      <a:r>
                        <a:rPr lang="en" sz="900">
                          <a:latin typeface="Inter"/>
                          <a:ea typeface="Inter"/>
                          <a:cs typeface="Inter"/>
                          <a:sym typeface="Inter"/>
                        </a:rPr>
                        <a:t>Wotton, Thomas - </a:t>
                      </a:r>
                      <a:r>
                        <a:rPr b="1" lang="en" sz="900">
                          <a:latin typeface="Inter"/>
                          <a:ea typeface="Inter"/>
                          <a:cs typeface="Inter"/>
                          <a:sym typeface="Inter"/>
                        </a:rPr>
                        <a:t>Gentleman, Surgeon</a:t>
                      </a:r>
                      <a:endParaRPr b="1" sz="9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sp>
        <p:nvSpPr>
          <p:cNvPr id="62" name="Google Shape;62;p14"/>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i="1" lang="en" sz="2400">
                <a:solidFill>
                  <a:schemeClr val="dk1"/>
                </a:solidFill>
                <a:latin typeface="Plus Jakarta Sans Medium"/>
                <a:ea typeface="Plus Jakarta Sans Medium"/>
                <a:cs typeface="Plus Jakarta Sans Medium"/>
                <a:sym typeface="Plus Jakarta Sans Medium"/>
              </a:rPr>
              <a:t>Mayflower</a:t>
            </a:r>
            <a:r>
              <a:rPr lang="en" sz="2400">
                <a:solidFill>
                  <a:schemeClr val="dk1"/>
                </a:solidFill>
                <a:latin typeface="Plus Jakarta Sans Medium"/>
                <a:ea typeface="Plus Jakarta Sans Medium"/>
                <a:cs typeface="Plus Jakarta Sans Medium"/>
                <a:sym typeface="Plus Jakarta Sans Medium"/>
              </a:rPr>
              <a:t> Passengers</a:t>
            </a:r>
            <a:endParaRPr sz="2400">
              <a:solidFill>
                <a:schemeClr val="dk1"/>
              </a:solidFill>
              <a:latin typeface="Plus Jakarta Sans Medium"/>
              <a:ea typeface="Plus Jakarta Sans Medium"/>
              <a:cs typeface="Plus Jakarta Sans Medium"/>
              <a:sym typeface="Plus Jakarta Sans Medium"/>
            </a:endParaRPr>
          </a:p>
        </p:txBody>
      </p:sp>
      <p:pic>
        <p:nvPicPr>
          <p:cNvPr id="63" name="Google Shape;63;p14"/>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64" name="Google Shape;64;p14"/>
          <p:cNvGraphicFramePr/>
          <p:nvPr/>
        </p:nvGraphicFramePr>
        <p:xfrm>
          <a:off x="905050" y="1852150"/>
          <a:ext cx="3000000" cy="3000000"/>
        </p:xfrm>
        <a:graphic>
          <a:graphicData uri="http://schemas.openxmlformats.org/drawingml/2006/table">
            <a:tbl>
              <a:tblPr>
                <a:noFill/>
                <a:tableStyleId>{DE8BE54A-F678-4411-B0F1-C694CE94C0DB}</a:tableStyleId>
              </a:tblPr>
              <a:tblGrid>
                <a:gridCol w="5496675"/>
              </a:tblGrid>
              <a:tr h="244725">
                <a:tc>
                  <a:txBody>
                    <a:bodyPr/>
                    <a:lstStyle/>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Note: </a:t>
                      </a:r>
                      <a:r>
                        <a:rPr lang="en" sz="1000">
                          <a:latin typeface="Inter"/>
                          <a:ea typeface="Inter"/>
                          <a:cs typeface="Inter"/>
                          <a:sym typeface="Inter"/>
                        </a:rPr>
                        <a:t>An asterisk on a name indicates those who died in the winter of 1620–21.</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65" name="Google Shape;65;p14"/>
          <p:cNvGraphicFramePr/>
          <p:nvPr/>
        </p:nvGraphicFramePr>
        <p:xfrm>
          <a:off x="441450" y="2308275"/>
          <a:ext cx="3000000" cy="3000000"/>
        </p:xfrm>
        <a:graphic>
          <a:graphicData uri="http://schemas.openxmlformats.org/drawingml/2006/table">
            <a:tbl>
              <a:tblPr>
                <a:noFill/>
                <a:tableStyleId>{DE8BE54A-F678-4411-B0F1-C694CE94C0DB}</a:tableStyleId>
              </a:tblPr>
              <a:tblGrid>
                <a:gridCol w="2144100"/>
                <a:gridCol w="2144100"/>
                <a:gridCol w="2144100"/>
              </a:tblGrid>
              <a:tr h="304700">
                <a:tc gridSpan="3">
                  <a:txBody>
                    <a:bodyPr/>
                    <a:lstStyle/>
                    <a:p>
                      <a:pPr indent="0" lvl="0" marL="0" rtl="0" algn="l">
                        <a:spcBef>
                          <a:spcPts val="0"/>
                        </a:spcBef>
                        <a:spcAft>
                          <a:spcPts val="0"/>
                        </a:spcAft>
                        <a:buNone/>
                      </a:pPr>
                      <a:r>
                        <a:rPr b="1" lang="en" sz="900">
                          <a:solidFill>
                            <a:schemeClr val="dk1"/>
                          </a:solidFill>
                          <a:latin typeface="Inter"/>
                          <a:ea typeface="Inter"/>
                          <a:cs typeface="Inter"/>
                          <a:sym typeface="Inter"/>
                        </a:rPr>
                        <a:t>Members of the Leiden, Holland Congregation</a:t>
                      </a:r>
                      <a:endParaRPr sz="900">
                        <a:solidFill>
                          <a:schemeClr val="dk1"/>
                        </a:solidFill>
                        <a:latin typeface="Inter"/>
                        <a:ea typeface="Inter"/>
                        <a:cs typeface="Inter"/>
                        <a:sym typeface="Inter"/>
                      </a:endParaRPr>
                    </a:p>
                  </a:txBody>
                  <a:tcPr marT="91425" marB="91425" marR="91425" marL="91425"/>
                </a:tc>
                <a:tc hMerge="1"/>
                <a:tc hMerge="1"/>
              </a:tr>
              <a:tr h="2861675">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Allerton, Isaac</a:t>
                      </a:r>
                      <a:endParaRPr sz="900">
                        <a:solidFill>
                          <a:schemeClr val="dk1"/>
                        </a:solidFill>
                        <a:latin typeface="Inter"/>
                        <a:ea typeface="Inter"/>
                        <a:cs typeface="Inter"/>
                        <a:sym typeface="Inter"/>
                      </a:endParaRPr>
                    </a:p>
                    <a:p>
                      <a:pPr indent="0" lvl="0" marL="0" rtl="0" algn="l">
                        <a:spcBef>
                          <a:spcPts val="100"/>
                        </a:spcBef>
                        <a:spcAft>
                          <a:spcPts val="0"/>
                        </a:spcAft>
                        <a:buClr>
                          <a:schemeClr val="dk1"/>
                        </a:buClr>
                        <a:buSzPts val="1100"/>
                        <a:buFont typeface="Arial"/>
                        <a:buNone/>
                      </a:pPr>
                      <a:r>
                        <a:rPr lang="en" sz="900">
                          <a:solidFill>
                            <a:schemeClr val="dk1"/>
                          </a:solidFill>
                          <a:latin typeface="Inter"/>
                          <a:ea typeface="Inter"/>
                          <a:cs typeface="Inter"/>
                          <a:sym typeface="Inter"/>
                        </a:rPr>
                        <a:t>- Mary (Norris) Allerton*, wife </a:t>
                      </a:r>
                      <a:endParaRPr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Bartholomew Allerton, 7, son  </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Remember Allerton, 5, </a:t>
                      </a:r>
                      <a:r>
                        <a:rPr lang="en" sz="800">
                          <a:solidFill>
                            <a:schemeClr val="dk1"/>
                          </a:solidFill>
                          <a:latin typeface="Inter"/>
                          <a:ea typeface="Inter"/>
                          <a:cs typeface="Inter"/>
                          <a:sym typeface="Inter"/>
                        </a:rPr>
                        <a:t>daughter</a:t>
                      </a:r>
                      <a:r>
                        <a:rPr lang="en" sz="900">
                          <a:solidFill>
                            <a:schemeClr val="dk1"/>
                          </a:solidFill>
                          <a:latin typeface="Inter"/>
                          <a:ea typeface="Inter"/>
                          <a:cs typeface="Inter"/>
                          <a:sym typeface="Inter"/>
                        </a:rPr>
                        <a:t> </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a:t>
                      </a:r>
                      <a:r>
                        <a:rPr lang="en" sz="900">
                          <a:solidFill>
                            <a:schemeClr val="dk1"/>
                          </a:solidFill>
                          <a:uFill>
                            <a:noFill/>
                          </a:uFill>
                          <a:latin typeface="Inter"/>
                          <a:ea typeface="Inter"/>
                          <a:cs typeface="Inter"/>
                          <a:sym typeface="Inter"/>
                          <a:hlinkClick r:id="rId4">
                            <a:extLst>
                              <a:ext uri="{A12FA001-AC4F-418D-AE19-62706E023703}">
                                <ahyp:hlinkClr val="tx"/>
                              </a:ext>
                            </a:extLst>
                          </a:hlinkClick>
                        </a:rPr>
                        <a:t>Mary Allerton</a:t>
                      </a:r>
                      <a:r>
                        <a:rPr lang="en" sz="900">
                          <a:solidFill>
                            <a:schemeClr val="dk1"/>
                          </a:solidFill>
                          <a:latin typeface="Inter"/>
                          <a:ea typeface="Inter"/>
                          <a:cs typeface="Inter"/>
                          <a:sym typeface="Inter"/>
                        </a:rPr>
                        <a:t>, 3, daughter</a:t>
                      </a:r>
                      <a:endParaRPr baseline="30000"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Bradford, William</a:t>
                      </a:r>
                      <a:endParaRPr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Dorothy (May) Bradford*, wife</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Brewster, William</a:t>
                      </a:r>
                      <a:endParaRPr baseline="30000"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Mary Brewster, wife.</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Love/Truelove Brewster, 9, son</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Wrestling Brewster, 6, son</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Carver, John</a:t>
                      </a:r>
                      <a:endParaRPr baseline="30000"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Katherine (Leggett) Carver, wife</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Chilton, James*</a:t>
                      </a:r>
                      <a:endParaRPr baseline="30000"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Mrs. (James) Chilton*, wife.</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Mary Chilton, 13, daughter</a:t>
                      </a:r>
                      <a:endParaRPr sz="900">
                        <a:solidFill>
                          <a:schemeClr val="dk1"/>
                        </a:solidFill>
                        <a:latin typeface="Inter"/>
                        <a:ea typeface="Inter"/>
                        <a:cs typeface="Inter"/>
                        <a:sym typeface="Inter"/>
                      </a:endParaRPr>
                    </a:p>
                    <a:p>
                      <a:pPr indent="0" lvl="0" marL="0" rtl="0" algn="l">
                        <a:spcBef>
                          <a:spcPts val="200"/>
                        </a:spcBef>
                        <a:spcAft>
                          <a:spcPts val="100"/>
                        </a:spcAft>
                        <a:buNone/>
                      </a:pPr>
                      <a:r>
                        <a:rPr lang="en" sz="900">
                          <a:solidFill>
                            <a:schemeClr val="dk1"/>
                          </a:solidFill>
                          <a:uFill>
                            <a:noFill/>
                          </a:uFill>
                          <a:latin typeface="Inter"/>
                          <a:ea typeface="Inter"/>
                          <a:cs typeface="Inter"/>
                          <a:sym typeface="Inter"/>
                          <a:hlinkClick r:id="rId5">
                            <a:extLst>
                              <a:ext uri="{A12FA001-AC4F-418D-AE19-62706E023703}">
                                <ahyp:hlinkClr val="tx"/>
                              </a:ext>
                            </a:extLst>
                          </a:hlinkClick>
                        </a:rPr>
                        <a:t>Priest, Degory</a:t>
                      </a:r>
                      <a:r>
                        <a:rPr lang="en" sz="900">
                          <a:solidFill>
                            <a:schemeClr val="dk1"/>
                          </a:solidFill>
                          <a:latin typeface="Inter"/>
                          <a:ea typeface="Inter"/>
                          <a:cs typeface="Inter"/>
                          <a:sym typeface="Inter"/>
                        </a:rPr>
                        <a:t>*</a:t>
                      </a:r>
                      <a:endParaRPr sz="9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900">
                          <a:solidFill>
                            <a:schemeClr val="dk1"/>
                          </a:solidFill>
                          <a:latin typeface="Inter"/>
                          <a:ea typeface="Inter"/>
                          <a:cs typeface="Inter"/>
                          <a:sym typeface="Inter"/>
                        </a:rPr>
                        <a:t>Cooper, Humility, 1, </a:t>
                      </a:r>
                      <a:r>
                        <a:rPr lang="en" sz="800">
                          <a:solidFill>
                            <a:schemeClr val="dk1"/>
                          </a:solidFill>
                          <a:latin typeface="Inter"/>
                          <a:ea typeface="Inter"/>
                          <a:cs typeface="Inter"/>
                          <a:sym typeface="Inter"/>
                        </a:rPr>
                        <a:t>in company of her aunt Ann Tilley,</a:t>
                      </a:r>
                      <a:endParaRPr sz="800">
                        <a:solidFill>
                          <a:schemeClr val="dk1"/>
                        </a:solidFill>
                        <a:latin typeface="Inter"/>
                        <a:ea typeface="Inter"/>
                        <a:cs typeface="Inter"/>
                        <a:sym typeface="Inter"/>
                      </a:endParaRPr>
                    </a:p>
                    <a:p>
                      <a:pPr indent="0" lvl="0" marL="0" rtl="0" algn="l">
                        <a:spcBef>
                          <a:spcPts val="100"/>
                        </a:spcBef>
                        <a:spcAft>
                          <a:spcPts val="0"/>
                        </a:spcAft>
                        <a:buClr>
                          <a:schemeClr val="dk1"/>
                        </a:buClr>
                        <a:buSzPts val="1100"/>
                        <a:buFont typeface="Arial"/>
                        <a:buNone/>
                      </a:pPr>
                      <a:r>
                        <a:rPr lang="en" sz="900">
                          <a:solidFill>
                            <a:schemeClr val="dk1"/>
                          </a:solidFill>
                          <a:latin typeface="Inter"/>
                          <a:ea typeface="Inter"/>
                          <a:cs typeface="Inter"/>
                          <a:sym typeface="Inter"/>
                        </a:rPr>
                        <a:t>Crackstone/Crackston, John*</a:t>
                      </a:r>
                      <a:endParaRPr baseline="30000"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John Crackstone, son.</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Fletcher, Moses* </a:t>
                      </a:r>
                      <a:endParaRPr baseline="30000" sz="900">
                        <a:solidFill>
                          <a:schemeClr val="dk1"/>
                        </a:solidFill>
                        <a:latin typeface="Inter"/>
                        <a:ea typeface="Inter"/>
                        <a:cs typeface="Inter"/>
                        <a:sym typeface="Inter"/>
                      </a:endParaRPr>
                    </a:p>
                    <a:p>
                      <a:pPr indent="0" lvl="0" marL="0" rtl="0" algn="l">
                        <a:spcBef>
                          <a:spcPts val="100"/>
                        </a:spcBef>
                        <a:spcAft>
                          <a:spcPts val="0"/>
                        </a:spcAft>
                        <a:buClr>
                          <a:schemeClr val="dk1"/>
                        </a:buClr>
                        <a:buSzPts val="1100"/>
                        <a:buFont typeface="Arial"/>
                        <a:buNone/>
                      </a:pPr>
                      <a:r>
                        <a:rPr lang="en" sz="900">
                          <a:solidFill>
                            <a:schemeClr val="dk1"/>
                          </a:solidFill>
                          <a:latin typeface="Inter"/>
                          <a:ea typeface="Inter"/>
                          <a:cs typeface="Inter"/>
                          <a:sym typeface="Inter"/>
                        </a:rPr>
                        <a:t>Fuller, Edward*</a:t>
                      </a:r>
                      <a:endParaRPr baseline="30000"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Mrs. (Edward) ___ Fuller*, wife.</a:t>
                      </a:r>
                      <a:endParaRPr baseline="30000"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Samuel Fuller, 12, son.</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Fuller, Samuel </a:t>
                      </a:r>
                      <a:r>
                        <a:rPr lang="en" sz="800">
                          <a:solidFill>
                            <a:schemeClr val="dk1"/>
                          </a:solidFill>
                          <a:latin typeface="Inter"/>
                          <a:ea typeface="Inter"/>
                          <a:cs typeface="Inter"/>
                          <a:sym typeface="Inter"/>
                        </a:rPr>
                        <a:t>(Edward’s brother).</a:t>
                      </a:r>
                      <a:endParaRPr sz="800">
                        <a:solidFill>
                          <a:schemeClr val="dk1"/>
                        </a:solidFill>
                        <a:latin typeface="Inter"/>
                        <a:ea typeface="Inter"/>
                        <a:cs typeface="Inter"/>
                        <a:sym typeface="Inter"/>
                      </a:endParaRPr>
                    </a:p>
                    <a:p>
                      <a:pPr indent="0" lvl="0" marL="0" rtl="0" algn="l">
                        <a:spcBef>
                          <a:spcPts val="100"/>
                        </a:spcBef>
                        <a:spcAft>
                          <a:spcPts val="0"/>
                        </a:spcAft>
                        <a:buClr>
                          <a:schemeClr val="dk1"/>
                        </a:buClr>
                        <a:buSzPts val="1100"/>
                        <a:buFont typeface="Arial"/>
                        <a:buNone/>
                      </a:pPr>
                      <a:r>
                        <a:rPr lang="en" sz="900">
                          <a:solidFill>
                            <a:schemeClr val="dk1"/>
                          </a:solidFill>
                          <a:latin typeface="Inter"/>
                          <a:ea typeface="Inter"/>
                          <a:cs typeface="Inter"/>
                          <a:sym typeface="Inter"/>
                        </a:rPr>
                        <a:t>Goodman, John</a:t>
                      </a:r>
                      <a:endParaRPr sz="900">
                        <a:solidFill>
                          <a:schemeClr val="dk1"/>
                        </a:solidFill>
                        <a:latin typeface="Inter"/>
                        <a:ea typeface="Inter"/>
                        <a:cs typeface="Inter"/>
                        <a:sym typeface="Inter"/>
                      </a:endParaRPr>
                    </a:p>
                    <a:p>
                      <a:pPr indent="0" lvl="0" marL="0" rtl="0" algn="l">
                        <a:spcBef>
                          <a:spcPts val="100"/>
                        </a:spcBef>
                        <a:spcAft>
                          <a:spcPts val="0"/>
                        </a:spcAft>
                        <a:buClr>
                          <a:schemeClr val="dk1"/>
                        </a:buClr>
                        <a:buSzPts val="1100"/>
                        <a:buFont typeface="Arial"/>
                        <a:buNone/>
                      </a:pPr>
                      <a:r>
                        <a:rPr lang="en" sz="900">
                          <a:solidFill>
                            <a:schemeClr val="dk1"/>
                          </a:solidFill>
                          <a:uFill>
                            <a:noFill/>
                          </a:uFill>
                          <a:latin typeface="Inter"/>
                          <a:ea typeface="Inter"/>
                          <a:cs typeface="Inter"/>
                          <a:sym typeface="Inter"/>
                          <a:hlinkClick r:id="rId6">
                            <a:extLst>
                              <a:ext uri="{A12FA001-AC4F-418D-AE19-62706E023703}">
                                <ahyp:hlinkClr val="tx"/>
                              </a:ext>
                            </a:extLst>
                          </a:hlinkClick>
                        </a:rPr>
                        <a:t>Rogers, Thomas</a:t>
                      </a:r>
                      <a:r>
                        <a:rPr lang="en" sz="900">
                          <a:solidFill>
                            <a:schemeClr val="dk1"/>
                          </a:solidFill>
                          <a:latin typeface="Inter"/>
                          <a:ea typeface="Inter"/>
                          <a:cs typeface="Inter"/>
                          <a:sym typeface="Inter"/>
                        </a:rPr>
                        <a:t>*</a:t>
                      </a:r>
                      <a:endParaRPr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Joseph Rogers, 17, son</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Samson, Henry, 16, </a:t>
                      </a:r>
                      <a:r>
                        <a:rPr lang="en" sz="800">
                          <a:solidFill>
                            <a:schemeClr val="dk1"/>
                          </a:solidFill>
                          <a:latin typeface="Inter"/>
                          <a:ea typeface="Inter"/>
                          <a:cs typeface="Inter"/>
                          <a:sym typeface="Inter"/>
                        </a:rPr>
                        <a:t>in company of his uncle and aunt Tilley</a:t>
                      </a:r>
                      <a:endParaRPr baseline="30000" sz="8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uFill>
                            <a:noFill/>
                          </a:uFill>
                          <a:latin typeface="Inter"/>
                          <a:ea typeface="Inter"/>
                          <a:cs typeface="Inter"/>
                          <a:sym typeface="Inter"/>
                          <a:hlinkClick r:id="rId7">
                            <a:extLst>
                              <a:ext uri="{A12FA001-AC4F-418D-AE19-62706E023703}">
                                <ahyp:hlinkClr val="tx"/>
                              </a:ext>
                            </a:extLst>
                          </a:hlinkClick>
                        </a:rPr>
                        <a:t>Tilley, Edward</a:t>
                      </a:r>
                      <a:r>
                        <a:rPr lang="en" sz="900">
                          <a:solidFill>
                            <a:schemeClr val="dk1"/>
                          </a:solidFill>
                          <a:latin typeface="Inter"/>
                          <a:ea typeface="Inter"/>
                          <a:cs typeface="Inter"/>
                          <a:sym typeface="Inter"/>
                        </a:rPr>
                        <a:t>* </a:t>
                      </a:r>
                      <a:endParaRPr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Ann (Cooper) Tilley* wife</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Cooke, Francis.</a:t>
                      </a:r>
                      <a:endParaRPr sz="900">
                        <a:solidFill>
                          <a:schemeClr val="dk1"/>
                        </a:solidFill>
                        <a:latin typeface="Inter"/>
                        <a:ea typeface="Inter"/>
                        <a:cs typeface="Inter"/>
                        <a:sym typeface="Inter"/>
                      </a:endParaRPr>
                    </a:p>
                    <a:p>
                      <a:pPr indent="0" lvl="0" marL="0" rtl="0" algn="l">
                        <a:spcBef>
                          <a:spcPts val="100"/>
                        </a:spcBef>
                        <a:spcAft>
                          <a:spcPts val="200"/>
                        </a:spcAft>
                        <a:buNone/>
                      </a:pPr>
                      <a:r>
                        <a:rPr lang="en" sz="900">
                          <a:solidFill>
                            <a:schemeClr val="dk1"/>
                          </a:solidFill>
                          <a:latin typeface="Inter"/>
                          <a:ea typeface="Inter"/>
                          <a:cs typeface="Inter"/>
                          <a:sym typeface="Inter"/>
                        </a:rPr>
                        <a:t>- John Cooke, 13, son</a:t>
                      </a:r>
                      <a:endParaRPr sz="9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uFill>
                            <a:noFill/>
                          </a:uFill>
                          <a:latin typeface="Inter"/>
                          <a:ea typeface="Inter"/>
                          <a:cs typeface="Inter"/>
                          <a:sym typeface="Inter"/>
                          <a:hlinkClick r:id="rId8">
                            <a:extLst>
                              <a:ext uri="{A12FA001-AC4F-418D-AE19-62706E023703}">
                                <ahyp:hlinkClr val="tx"/>
                              </a:ext>
                            </a:extLst>
                          </a:hlinkClick>
                        </a:rPr>
                        <a:t>Turner, John</a:t>
                      </a:r>
                      <a:endParaRPr baseline="30000"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boy Turner*, son</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boy Turner*, younger son</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uFill>
                            <a:noFill/>
                          </a:uFill>
                          <a:latin typeface="Inter"/>
                          <a:ea typeface="Inter"/>
                          <a:cs typeface="Inter"/>
                          <a:sym typeface="Inter"/>
                          <a:hlinkClick r:id="rId9">
                            <a:extLst>
                              <a:ext uri="{A12FA001-AC4F-418D-AE19-62706E023703}">
                                <ahyp:hlinkClr val="tx"/>
                              </a:ext>
                            </a:extLst>
                          </a:hlinkClick>
                        </a:rPr>
                        <a:t>White, William</a:t>
                      </a:r>
                      <a:r>
                        <a:rPr lang="en" sz="900">
                          <a:solidFill>
                            <a:schemeClr val="dk1"/>
                          </a:solidFill>
                          <a:latin typeface="Inter"/>
                          <a:ea typeface="Inter"/>
                          <a:cs typeface="Inter"/>
                          <a:sym typeface="Inter"/>
                        </a:rPr>
                        <a:t>*</a:t>
                      </a:r>
                      <a:endParaRPr baseline="30000"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Susanna White, wife,</a:t>
                      </a:r>
                      <a:endParaRPr baseline="30000"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Resolved White, 5, son</a:t>
                      </a:r>
                      <a:endParaRPr baseline="30000"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Peregrine White, son. </a:t>
                      </a:r>
                      <a:r>
                        <a:rPr lang="en" sz="800">
                          <a:solidFill>
                            <a:schemeClr val="dk1"/>
                          </a:solidFill>
                          <a:latin typeface="Inter"/>
                          <a:ea typeface="Inter"/>
                          <a:cs typeface="Inter"/>
                          <a:sym typeface="Inter"/>
                        </a:rPr>
                        <a:t>Born on board the </a:t>
                      </a:r>
                      <a:r>
                        <a:rPr i="1" lang="en" sz="800">
                          <a:solidFill>
                            <a:schemeClr val="dk1"/>
                          </a:solidFill>
                          <a:latin typeface="Inter"/>
                          <a:ea typeface="Inter"/>
                          <a:cs typeface="Inter"/>
                          <a:sym typeface="Inter"/>
                        </a:rPr>
                        <a:t>Mayflower</a:t>
                      </a:r>
                      <a:endParaRPr baseline="30000" sz="8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Williams, Thomas</a:t>
                      </a:r>
                      <a:endParaRPr baseline="30000" sz="900">
                        <a:solidFill>
                          <a:schemeClr val="dk1"/>
                        </a:solidFill>
                        <a:latin typeface="Inter"/>
                        <a:ea typeface="Inter"/>
                        <a:cs typeface="Inter"/>
                        <a:sym typeface="Inter"/>
                      </a:endParaRPr>
                    </a:p>
                    <a:p>
                      <a:pPr indent="0" lvl="0" marL="0" rtl="0" algn="l">
                        <a:spcBef>
                          <a:spcPts val="100"/>
                        </a:spcBef>
                        <a:spcAft>
                          <a:spcPts val="0"/>
                        </a:spcAft>
                        <a:buClr>
                          <a:schemeClr val="dk1"/>
                        </a:buClr>
                        <a:buSzPts val="1100"/>
                        <a:buFont typeface="Arial"/>
                        <a:buNone/>
                      </a:pPr>
                      <a:r>
                        <a:rPr lang="en" sz="900">
                          <a:solidFill>
                            <a:schemeClr val="dk1"/>
                          </a:solidFill>
                          <a:uFill>
                            <a:noFill/>
                          </a:uFill>
                          <a:latin typeface="Inter"/>
                          <a:ea typeface="Inter"/>
                          <a:cs typeface="Inter"/>
                          <a:sym typeface="Inter"/>
                          <a:hlinkClick r:id="rId10">
                            <a:extLst>
                              <a:ext uri="{A12FA001-AC4F-418D-AE19-62706E023703}">
                                <ahyp:hlinkClr val="tx"/>
                              </a:ext>
                            </a:extLst>
                          </a:hlinkClick>
                        </a:rPr>
                        <a:t>Winslow, Edward</a:t>
                      </a:r>
                      <a:endParaRPr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Elizabeth Winslow*, </a:t>
                      </a:r>
                      <a:r>
                        <a:rPr lang="en" sz="800">
                          <a:solidFill>
                            <a:schemeClr val="dk1"/>
                          </a:solidFill>
                          <a:latin typeface="Inter"/>
                          <a:ea typeface="Inter"/>
                          <a:cs typeface="Inter"/>
                          <a:sym typeface="Inter"/>
                        </a:rPr>
                        <a:t>wife</a:t>
                      </a:r>
                      <a:endParaRPr sz="8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uFill>
                            <a:noFill/>
                          </a:uFill>
                          <a:latin typeface="Inter"/>
                          <a:ea typeface="Inter"/>
                          <a:cs typeface="Inter"/>
                          <a:sym typeface="Inter"/>
                          <a:hlinkClick r:id="rId11">
                            <a:extLst>
                              <a:ext uri="{A12FA001-AC4F-418D-AE19-62706E023703}">
                                <ahyp:hlinkClr val="tx"/>
                              </a:ext>
                            </a:extLst>
                          </a:hlinkClick>
                        </a:rPr>
                        <a:t>Tilley, John</a:t>
                      </a:r>
                      <a:r>
                        <a:rPr lang="en" sz="900">
                          <a:solidFill>
                            <a:schemeClr val="dk1"/>
                          </a:solidFill>
                          <a:latin typeface="Inter"/>
                          <a:ea typeface="Inter"/>
                          <a:cs typeface="Inter"/>
                          <a:sym typeface="Inter"/>
                        </a:rPr>
                        <a:t>*</a:t>
                      </a:r>
                      <a:endParaRPr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Joan (Hurst) Tilley*, wife</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Elizabeth Tilley, 13, daughter</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uFill>
                            <a:noFill/>
                          </a:uFill>
                          <a:latin typeface="Inter"/>
                          <a:ea typeface="Inter"/>
                          <a:cs typeface="Inter"/>
                          <a:sym typeface="Inter"/>
                          <a:hlinkClick r:id="rId12">
                            <a:extLst>
                              <a:ext uri="{A12FA001-AC4F-418D-AE19-62706E023703}">
                                <ahyp:hlinkClr val="tx"/>
                              </a:ext>
                            </a:extLst>
                          </a:hlinkClick>
                        </a:rPr>
                        <a:t>Tinker, Thomas</a:t>
                      </a:r>
                      <a:r>
                        <a:rPr lang="en" sz="900">
                          <a:solidFill>
                            <a:schemeClr val="dk1"/>
                          </a:solidFill>
                          <a:latin typeface="Inter"/>
                          <a:ea typeface="Inter"/>
                          <a:cs typeface="Inter"/>
                          <a:sym typeface="Inter"/>
                        </a:rPr>
                        <a:t>*</a:t>
                      </a:r>
                      <a:endParaRPr baseline="30000" sz="900">
                        <a:solidFill>
                          <a:schemeClr val="dk1"/>
                        </a:solidFill>
                        <a:latin typeface="Inter"/>
                        <a:ea typeface="Inter"/>
                        <a:cs typeface="Inter"/>
                        <a:sym typeface="Inter"/>
                      </a:endParaRPr>
                    </a:p>
                    <a:p>
                      <a:pPr indent="0" lvl="0" marL="0" rtl="0" algn="l">
                        <a:spcBef>
                          <a:spcPts val="100"/>
                        </a:spcBef>
                        <a:spcAft>
                          <a:spcPts val="0"/>
                        </a:spcAft>
                        <a:buNone/>
                      </a:pPr>
                      <a:r>
                        <a:rPr lang="en" sz="900">
                          <a:solidFill>
                            <a:schemeClr val="dk1"/>
                          </a:solidFill>
                          <a:latin typeface="Inter"/>
                          <a:ea typeface="Inter"/>
                          <a:cs typeface="Inter"/>
                          <a:sym typeface="Inter"/>
                        </a:rPr>
                        <a:t>- Mrs. Thomas Tinker*, wife.</a:t>
                      </a:r>
                      <a:endParaRPr sz="900">
                        <a:solidFill>
                          <a:schemeClr val="dk1"/>
                        </a:solidFill>
                        <a:latin typeface="Inter"/>
                        <a:ea typeface="Inter"/>
                        <a:cs typeface="Inter"/>
                        <a:sym typeface="Inter"/>
                      </a:endParaRPr>
                    </a:p>
                    <a:p>
                      <a:pPr indent="0" lvl="0" marL="0" rtl="0" algn="l">
                        <a:spcBef>
                          <a:spcPts val="200"/>
                        </a:spcBef>
                        <a:spcAft>
                          <a:spcPts val="200"/>
                        </a:spcAft>
                        <a:buNone/>
                      </a:pPr>
                      <a:r>
                        <a:rPr lang="en" sz="900">
                          <a:solidFill>
                            <a:schemeClr val="dk1"/>
                          </a:solidFill>
                          <a:latin typeface="Inter"/>
                          <a:ea typeface="Inter"/>
                          <a:cs typeface="Inter"/>
                          <a:sym typeface="Inter"/>
                        </a:rPr>
                        <a:t>- boy Tinker*, son, </a:t>
                      </a:r>
                      <a:endParaRPr sz="800">
                        <a:solidFill>
                          <a:schemeClr val="dk1"/>
                        </a:solidFill>
                        <a:latin typeface="Inter"/>
                        <a:ea typeface="Inter"/>
                        <a:cs typeface="Inter"/>
                        <a:sym typeface="Inter"/>
                      </a:endParaRPr>
                    </a:p>
                  </a:txBody>
                  <a:tcPr marT="91425" marB="91425" marR="91425" marL="91425"/>
                </a:tc>
              </a:tr>
            </a:tbl>
          </a:graphicData>
        </a:graphic>
      </p:graphicFrame>
      <p:graphicFrame>
        <p:nvGraphicFramePr>
          <p:cNvPr id="66" name="Google Shape;66;p14"/>
          <p:cNvGraphicFramePr/>
          <p:nvPr/>
        </p:nvGraphicFramePr>
        <p:xfrm>
          <a:off x="441438" y="5669075"/>
          <a:ext cx="3000000" cy="3000000"/>
        </p:xfrm>
        <a:graphic>
          <a:graphicData uri="http://schemas.openxmlformats.org/drawingml/2006/table">
            <a:tbl>
              <a:tblPr>
                <a:noFill/>
                <a:tableStyleId>{DE8BE54A-F678-4411-B0F1-C694CE94C0DB}</a:tableStyleId>
              </a:tblPr>
              <a:tblGrid>
                <a:gridCol w="2144100"/>
                <a:gridCol w="2144100"/>
                <a:gridCol w="2144100"/>
              </a:tblGrid>
              <a:tr h="79825">
                <a:tc gridSpan="3">
                  <a:txBody>
                    <a:bodyPr/>
                    <a:lstStyle/>
                    <a:p>
                      <a:pPr indent="0" lvl="0" marL="0" rtl="0" algn="l">
                        <a:spcBef>
                          <a:spcPts val="0"/>
                        </a:spcBef>
                        <a:spcAft>
                          <a:spcPts val="0"/>
                        </a:spcAft>
                        <a:buNone/>
                      </a:pPr>
                      <a:r>
                        <a:rPr b="1" lang="en" sz="900">
                          <a:solidFill>
                            <a:schemeClr val="dk1"/>
                          </a:solidFill>
                          <a:latin typeface="Inter"/>
                          <a:ea typeface="Inter"/>
                          <a:cs typeface="Inter"/>
                          <a:sym typeface="Inter"/>
                        </a:rPr>
                        <a:t>Servants of the Leiden Congregation</a:t>
                      </a:r>
                      <a:endParaRPr sz="900">
                        <a:solidFill>
                          <a:schemeClr val="dk1"/>
                        </a:solidFill>
                        <a:latin typeface="Inter"/>
                        <a:ea typeface="Inter"/>
                        <a:cs typeface="Inter"/>
                        <a:sym typeface="Inter"/>
                      </a:endParaRPr>
                    </a:p>
                  </a:txBody>
                  <a:tcPr marT="91425" marB="91425" marR="91425" marL="91425"/>
                </a:tc>
                <a:tc hMerge="1"/>
                <a:tc hMerge="1"/>
              </a:tr>
              <a:tr h="847450">
                <a:tc>
                  <a:txBody>
                    <a:bodyPr/>
                    <a:lstStyle/>
                    <a:p>
                      <a:pPr indent="0" lvl="0" marL="0" rtl="0" algn="l">
                        <a:spcBef>
                          <a:spcPts val="0"/>
                        </a:spcBef>
                        <a:spcAft>
                          <a:spcPts val="0"/>
                        </a:spcAft>
                        <a:buNone/>
                      </a:pPr>
                      <a:r>
                        <a:rPr lang="en" sz="900">
                          <a:solidFill>
                            <a:schemeClr val="dk1"/>
                          </a:solidFill>
                          <a:latin typeface="Inter"/>
                          <a:ea typeface="Inter"/>
                          <a:cs typeface="Inter"/>
                          <a:sym typeface="Inter"/>
                        </a:rPr>
                        <a:t>Butten, William* </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____, Dorothy, teenager,</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Hooke, John*, age 13, </a:t>
                      </a:r>
                      <a:endParaRPr sz="900">
                        <a:solidFill>
                          <a:schemeClr val="dk1"/>
                        </a:solidFill>
                        <a:latin typeface="Inter"/>
                        <a:ea typeface="Inter"/>
                        <a:cs typeface="Inter"/>
                        <a:sym typeface="Inter"/>
                      </a:endParaRPr>
                    </a:p>
                    <a:p>
                      <a:pPr indent="0" lvl="0" marL="0" rtl="0" algn="l">
                        <a:spcBef>
                          <a:spcPts val="200"/>
                        </a:spcBef>
                        <a:spcAft>
                          <a:spcPts val="200"/>
                        </a:spcAft>
                        <a:buNone/>
                      </a:pPr>
                      <a:r>
                        <a:rPr lang="en" sz="900">
                          <a:solidFill>
                            <a:schemeClr val="dk1"/>
                          </a:solidFill>
                          <a:latin typeface="Inter"/>
                          <a:ea typeface="Inter"/>
                          <a:cs typeface="Inter"/>
                          <a:sym typeface="Inter"/>
                        </a:rPr>
                        <a:t>Howland, John, about 21, </a:t>
                      </a:r>
                      <a:endParaRPr sz="9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Latham, William, age 11, </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Minter, Desire,</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Soule, George, 21–25</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Story, Elias*, age under 21, </a:t>
                      </a:r>
                      <a:endParaRPr sz="900">
                        <a:solidFill>
                          <a:schemeClr val="dk1"/>
                        </a:solidFill>
                        <a:latin typeface="Inter"/>
                        <a:ea typeface="Inter"/>
                        <a:cs typeface="Inter"/>
                        <a:sym typeface="Inter"/>
                      </a:endParaRPr>
                    </a:p>
                    <a:p>
                      <a:pPr indent="0" lvl="0" marL="0" rtl="0" algn="l">
                        <a:spcBef>
                          <a:spcPts val="200"/>
                        </a:spcBef>
                        <a:spcAft>
                          <a:spcPts val="200"/>
                        </a:spcAft>
                        <a:buNone/>
                      </a:pPr>
                      <a:r>
                        <a:rPr lang="en" sz="900">
                          <a:solidFill>
                            <a:schemeClr val="dk1"/>
                          </a:solidFill>
                          <a:latin typeface="Inter"/>
                          <a:ea typeface="Inter"/>
                          <a:cs typeface="Inter"/>
                          <a:sym typeface="Inter"/>
                        </a:rPr>
                        <a:t>Wilder, Roger*, age under 21, </a:t>
                      </a:r>
                      <a:endParaRPr sz="9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900">
                          <a:solidFill>
                            <a:schemeClr val="dk1"/>
                          </a:solidFill>
                          <a:latin typeface="Inter"/>
                          <a:ea typeface="Inter"/>
                          <a:cs typeface="Inter"/>
                          <a:sym typeface="Inter"/>
                        </a:rPr>
                        <a:t>More, Ellen (Elinor)*, age 8, </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More, Jasper*, age 7, </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More, Richard, age 6, </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More, Mary*,  age 4, </a:t>
                      </a:r>
                      <a:endParaRPr sz="900">
                        <a:solidFill>
                          <a:schemeClr val="dk1"/>
                        </a:solidFill>
                        <a:latin typeface="Inter"/>
                        <a:ea typeface="Inter"/>
                        <a:cs typeface="Inter"/>
                        <a:sym typeface="Inter"/>
                      </a:endParaRPr>
                    </a:p>
                    <a:p>
                      <a:pPr indent="0" lvl="0" marL="0" rtl="0" algn="l">
                        <a:spcBef>
                          <a:spcPts val="200"/>
                        </a:spcBef>
                        <a:spcAft>
                          <a:spcPts val="200"/>
                        </a:spcAft>
                        <a:buClr>
                          <a:schemeClr val="dk1"/>
                        </a:buClr>
                        <a:buSzPts val="1100"/>
                        <a:buFont typeface="Arial"/>
                        <a:buNone/>
                      </a:pPr>
                      <a:r>
                        <a:t/>
                      </a:r>
                      <a:endParaRPr sz="900">
                        <a:solidFill>
                          <a:schemeClr val="dk1"/>
                        </a:solidFill>
                        <a:latin typeface="Inter"/>
                        <a:ea typeface="Inter"/>
                        <a:cs typeface="Inter"/>
                        <a:sym typeface="Inter"/>
                      </a:endParaRPr>
                    </a:p>
                  </a:txBody>
                  <a:tcPr marT="91425" marB="91425" marR="91425" marL="91425"/>
                </a:tc>
              </a:tr>
            </a:tbl>
          </a:graphicData>
        </a:graphic>
      </p:graphicFrame>
      <p:graphicFrame>
        <p:nvGraphicFramePr>
          <p:cNvPr id="67" name="Google Shape;67;p14"/>
          <p:cNvGraphicFramePr/>
          <p:nvPr/>
        </p:nvGraphicFramePr>
        <p:xfrm>
          <a:off x="437225" y="7018188"/>
          <a:ext cx="3000000" cy="3000000"/>
        </p:xfrm>
        <a:graphic>
          <a:graphicData uri="http://schemas.openxmlformats.org/drawingml/2006/table">
            <a:tbl>
              <a:tblPr>
                <a:noFill/>
                <a:tableStyleId>{DE8BE54A-F678-4411-B0F1-C694CE94C0DB}</a:tableStyleId>
              </a:tblPr>
              <a:tblGrid>
                <a:gridCol w="2144100"/>
                <a:gridCol w="2144100"/>
                <a:gridCol w="2144100"/>
              </a:tblGrid>
              <a:tr h="79825">
                <a:tc gridSpan="3">
                  <a:txBody>
                    <a:bodyPr/>
                    <a:lstStyle/>
                    <a:p>
                      <a:pPr indent="0" lvl="0" marL="0" rtl="0" algn="l">
                        <a:spcBef>
                          <a:spcPts val="0"/>
                        </a:spcBef>
                        <a:spcAft>
                          <a:spcPts val="0"/>
                        </a:spcAft>
                        <a:buNone/>
                      </a:pPr>
                      <a:r>
                        <a:rPr b="1" lang="en" sz="900">
                          <a:solidFill>
                            <a:schemeClr val="dk1"/>
                          </a:solidFill>
                          <a:latin typeface="Inter"/>
                          <a:ea typeface="Inter"/>
                          <a:cs typeface="Inter"/>
                          <a:sym typeface="Inter"/>
                        </a:rPr>
                        <a:t>Passengers recruited by Thomas Weston, of London Merchant Adventurers</a:t>
                      </a:r>
                      <a:endParaRPr sz="900">
                        <a:solidFill>
                          <a:schemeClr val="dk1"/>
                        </a:solidFill>
                        <a:latin typeface="Inter"/>
                        <a:ea typeface="Inter"/>
                        <a:cs typeface="Inter"/>
                        <a:sym typeface="Inter"/>
                      </a:endParaRPr>
                    </a:p>
                  </a:txBody>
                  <a:tcPr marT="91425" marB="91425" marR="91425" marL="91425"/>
                </a:tc>
                <a:tc hMerge="1"/>
                <a:tc hMerge="1"/>
              </a:tr>
              <a:tr h="847450">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Billington, John </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a:t>
                      </a:r>
                      <a:r>
                        <a:rPr lang="en" sz="900">
                          <a:solidFill>
                            <a:schemeClr val="dk1"/>
                          </a:solidFill>
                          <a:latin typeface="Inter"/>
                          <a:ea typeface="Inter"/>
                          <a:cs typeface="Inter"/>
                          <a:sym typeface="Inter"/>
                        </a:rPr>
                        <a:t>Eleanor Billington, wife.</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John Billington, 16, son.</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Francis Billington, 14, son.</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Britteridge, Richard*</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Browne, Peter </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Clarke, Richard*</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Eaton, Francis</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a:t>
                      </a:r>
                      <a:r>
                        <a:rPr lang="en" sz="900">
                          <a:solidFill>
                            <a:schemeClr val="dk1"/>
                          </a:solidFill>
                          <a:latin typeface="Inter"/>
                          <a:ea typeface="Inter"/>
                          <a:cs typeface="Inter"/>
                          <a:sym typeface="Inter"/>
                        </a:rPr>
                        <a:t>Sarah Eaton*, wife.</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Samuel Eaton, 1, son.</a:t>
                      </a:r>
                      <a:endParaRPr sz="900">
                        <a:solidFill>
                          <a:schemeClr val="dk1"/>
                        </a:solidFill>
                        <a:latin typeface="Inter"/>
                        <a:ea typeface="Inter"/>
                        <a:cs typeface="Inter"/>
                        <a:sym typeface="Inter"/>
                      </a:endParaRPr>
                    </a:p>
                    <a:p>
                      <a:pPr indent="0" lvl="0" marL="0" rtl="0" algn="l">
                        <a:spcBef>
                          <a:spcPts val="200"/>
                        </a:spcBef>
                        <a:spcAft>
                          <a:spcPts val="200"/>
                        </a:spcAft>
                        <a:buNone/>
                      </a:pPr>
                      <a:r>
                        <a:rPr lang="en" sz="900">
                          <a:solidFill>
                            <a:schemeClr val="dk1"/>
                          </a:solidFill>
                          <a:latin typeface="Inter"/>
                          <a:ea typeface="Inter"/>
                          <a:cs typeface="Inter"/>
                          <a:sym typeface="Inter"/>
                        </a:rPr>
                        <a:t>Gardiner, Richard </a:t>
                      </a:r>
                      <a:endParaRPr sz="9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Hopkins, Stephen</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Elizabeth (Fisher) Hopkins, wife.</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Giles Hopkins, 12, </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Constance Hopkins, 14,</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Damaris Hopkins*, 1–2, daughter</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Oceanus Hopkins, born on board the Mayflower</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Margesson, Edmund* </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Martin, Christopher* 38 </a:t>
                      </a:r>
                      <a:r>
                        <a:rPr lang="en" sz="800">
                          <a:solidFill>
                            <a:schemeClr val="dk1"/>
                          </a:solidFill>
                          <a:latin typeface="Inter"/>
                          <a:ea typeface="Inter"/>
                          <a:cs typeface="Inter"/>
                          <a:sym typeface="Inter"/>
                        </a:rPr>
                        <a:t>Mayflower Governor </a:t>
                      </a:r>
                      <a:endParaRPr sz="800">
                        <a:solidFill>
                          <a:schemeClr val="dk1"/>
                        </a:solidFill>
                        <a:latin typeface="Inter"/>
                        <a:ea typeface="Inter"/>
                        <a:cs typeface="Inter"/>
                        <a:sym typeface="Inter"/>
                      </a:endParaRPr>
                    </a:p>
                    <a:p>
                      <a:pPr indent="0" lvl="0" marL="0" rtl="0" algn="l">
                        <a:spcBef>
                          <a:spcPts val="200"/>
                        </a:spcBef>
                        <a:spcAft>
                          <a:spcPts val="200"/>
                        </a:spcAft>
                        <a:buClr>
                          <a:schemeClr val="dk1"/>
                        </a:buClr>
                        <a:buSzPts val="1100"/>
                        <a:buFont typeface="Arial"/>
                        <a:buNone/>
                      </a:pPr>
                      <a:r>
                        <a:rPr lang="en" sz="900">
                          <a:solidFill>
                            <a:schemeClr val="dk1"/>
                          </a:solidFill>
                          <a:latin typeface="Inter"/>
                          <a:ea typeface="Inter"/>
                          <a:cs typeface="Inter"/>
                          <a:sym typeface="Inter"/>
                        </a:rPr>
                        <a:t>- Mary (Prowe) Martin*, wife.</a:t>
                      </a:r>
                      <a:endParaRPr sz="9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Mullins, William* </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Alice Mullins*, wife.</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Priscilla Mullins, 18, daughter.</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 Joseph Mullins*, 14, son.</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Prowe, Solomon* </a:t>
                      </a:r>
                      <a:r>
                        <a:rPr lang="en" sz="800">
                          <a:solidFill>
                            <a:schemeClr val="dk1"/>
                          </a:solidFill>
                          <a:latin typeface="Inter"/>
                          <a:ea typeface="Inter"/>
                          <a:cs typeface="Inter"/>
                          <a:sym typeface="Inter"/>
                        </a:rPr>
                        <a:t>Son of Mary Prowe</a:t>
                      </a:r>
                      <a:endParaRPr sz="8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Rigsdale, John* </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Alice Rigsdale*, wife.</a:t>
                      </a:r>
                      <a:endParaRPr sz="900">
                        <a:solidFill>
                          <a:schemeClr val="dk1"/>
                        </a:solidFill>
                        <a:latin typeface="Inter"/>
                        <a:ea typeface="Inter"/>
                        <a:cs typeface="Inter"/>
                        <a:sym typeface="Inter"/>
                      </a:endParaRPr>
                    </a:p>
                    <a:p>
                      <a:pPr indent="0" lvl="0" marL="0" rtl="0" algn="l">
                        <a:spcBef>
                          <a:spcPts val="200"/>
                        </a:spcBef>
                        <a:spcAft>
                          <a:spcPts val="0"/>
                        </a:spcAft>
                        <a:buClr>
                          <a:schemeClr val="dk1"/>
                        </a:buClr>
                        <a:buSzPts val="1100"/>
                        <a:buFont typeface="Arial"/>
                        <a:buNone/>
                      </a:pPr>
                      <a:r>
                        <a:rPr lang="en" sz="900">
                          <a:solidFill>
                            <a:schemeClr val="dk1"/>
                          </a:solidFill>
                          <a:latin typeface="Inter"/>
                          <a:ea typeface="Inter"/>
                          <a:cs typeface="Inter"/>
                          <a:sym typeface="Inter"/>
                        </a:rPr>
                        <a:t>Standish, Myles </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 Rose Standish*, wife.</a:t>
                      </a:r>
                      <a:endParaRPr sz="900">
                        <a:solidFill>
                          <a:schemeClr val="dk1"/>
                        </a:solidFill>
                        <a:latin typeface="Inter"/>
                        <a:ea typeface="Inter"/>
                        <a:cs typeface="Inter"/>
                        <a:sym typeface="Inter"/>
                      </a:endParaRPr>
                    </a:p>
                    <a:p>
                      <a:pPr indent="0" lvl="0" marL="0" rtl="0" algn="l">
                        <a:spcBef>
                          <a:spcPts val="200"/>
                        </a:spcBef>
                        <a:spcAft>
                          <a:spcPts val="0"/>
                        </a:spcAft>
                        <a:buNone/>
                      </a:pPr>
                      <a:r>
                        <a:rPr lang="en" sz="900">
                          <a:solidFill>
                            <a:schemeClr val="dk1"/>
                          </a:solidFill>
                          <a:latin typeface="Inter"/>
                          <a:ea typeface="Inter"/>
                          <a:cs typeface="Inter"/>
                          <a:sym typeface="Inter"/>
                        </a:rPr>
                        <a:t>Warren, Richard </a:t>
                      </a:r>
                      <a:endParaRPr sz="900">
                        <a:solidFill>
                          <a:schemeClr val="dk1"/>
                        </a:solidFill>
                        <a:latin typeface="Inter"/>
                        <a:ea typeface="Inter"/>
                        <a:cs typeface="Inter"/>
                        <a:sym typeface="Inter"/>
                      </a:endParaRPr>
                    </a:p>
                    <a:p>
                      <a:pPr indent="0" lvl="0" marL="0" rtl="0" algn="l">
                        <a:spcBef>
                          <a:spcPts val="200"/>
                        </a:spcBef>
                        <a:spcAft>
                          <a:spcPts val="200"/>
                        </a:spcAft>
                        <a:buClr>
                          <a:schemeClr val="dk1"/>
                        </a:buClr>
                        <a:buSzPts val="1100"/>
                        <a:buFont typeface="Arial"/>
                        <a:buNone/>
                      </a:pPr>
                      <a:r>
                        <a:rPr lang="en" sz="900">
                          <a:solidFill>
                            <a:schemeClr val="dk1"/>
                          </a:solidFill>
                          <a:latin typeface="Inter"/>
                          <a:ea typeface="Inter"/>
                          <a:cs typeface="Inter"/>
                          <a:sym typeface="Inter"/>
                        </a:rPr>
                        <a:t>Winslow, Gilbert</a:t>
                      </a:r>
                      <a:endParaRPr sz="900">
                        <a:solidFill>
                          <a:schemeClr val="dk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1" name="Shape 71"/>
        <p:cNvGrpSpPr/>
        <p:nvPr/>
      </p:nvGrpSpPr>
      <p:grpSpPr>
        <a:xfrm>
          <a:off x="0" y="0"/>
          <a:ext cx="0" cy="0"/>
          <a:chOff x="0" y="0"/>
          <a:chExt cx="0" cy="0"/>
        </a:xfrm>
      </p:grpSpPr>
      <p:sp>
        <p:nvSpPr>
          <p:cNvPr id="72" name="Google Shape;72;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Comparing Migrants to Jamestown and Plymouth </a:t>
            </a:r>
            <a:endParaRPr/>
          </a:p>
        </p:txBody>
      </p:sp>
      <p:sp>
        <p:nvSpPr>
          <p:cNvPr id="73" name="Google Shape;73;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74" name="Google Shape;74;p15"/>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75" name="Google Shape;75;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graphicFrame>
        <p:nvGraphicFramePr>
          <p:cNvPr id="76" name="Google Shape;76;p15"/>
          <p:cNvGraphicFramePr/>
          <p:nvPr/>
        </p:nvGraphicFramePr>
        <p:xfrm>
          <a:off x="436075" y="946663"/>
          <a:ext cx="3000000" cy="3000000"/>
        </p:xfrm>
        <a:graphic>
          <a:graphicData uri="http://schemas.openxmlformats.org/drawingml/2006/table">
            <a:tbl>
              <a:tblPr>
                <a:noFill/>
                <a:tableStyleId>{DE8BE54A-F678-4411-B0F1-C694CE94C0DB}</a:tableStyleId>
              </a:tblPr>
              <a:tblGrid>
                <a:gridCol w="1918675"/>
                <a:gridCol w="803375"/>
              </a:tblGrid>
              <a:tr h="381000">
                <a:tc gridSpan="2">
                  <a:txBody>
                    <a:bodyPr/>
                    <a:lstStyle/>
                    <a:p>
                      <a:pPr indent="0" lvl="0" marL="0" rtl="0" algn="l">
                        <a:spcBef>
                          <a:spcPts val="0"/>
                        </a:spcBef>
                        <a:spcAft>
                          <a:spcPts val="0"/>
                        </a:spcAft>
                        <a:buNone/>
                      </a:pPr>
                      <a:r>
                        <a:rPr b="1" lang="en" sz="1100">
                          <a:latin typeface="Inter"/>
                          <a:ea typeface="Inter"/>
                          <a:cs typeface="Inter"/>
                          <a:sym typeface="Inter"/>
                        </a:rPr>
                        <a:t>First English Residents in Jamestown</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81000">
                <a:tc>
                  <a:txBody>
                    <a:bodyPr/>
                    <a:lstStyle/>
                    <a:p>
                      <a:pPr indent="0" lvl="0" marL="0" rtl="0" algn="l">
                        <a:spcBef>
                          <a:spcPts val="0"/>
                        </a:spcBef>
                        <a:spcAft>
                          <a:spcPts val="0"/>
                        </a:spcAft>
                        <a:buNone/>
                      </a:pPr>
                      <a:r>
                        <a:rPr lang="en" sz="1200">
                          <a:latin typeface="Inter"/>
                          <a:ea typeface="Inter"/>
                          <a:cs typeface="Inter"/>
                          <a:sym typeface="Inter"/>
                        </a:rPr>
                        <a:t>Total people</a:t>
                      </a:r>
                      <a:endParaRPr sz="1200">
                        <a:latin typeface="Inter"/>
                        <a:ea typeface="Inter"/>
                        <a:cs typeface="Inter"/>
                        <a:sym typeface="Inter"/>
                      </a:endParaRPr>
                    </a:p>
                  </a:txBody>
                  <a:tcPr marT="91425" marB="91425" marR="91425" marL="91425">
                    <a:lnT cap="flat" cmpd="sng" w="9525">
                      <a:solidFill>
                        <a:schemeClr val="dk1"/>
                      </a:solidFill>
                      <a:prstDash val="solid"/>
                      <a:round/>
                      <a:headEnd len="sm" w="sm" type="none"/>
                      <a:tailEnd len="sm" w="sm" type="none"/>
                    </a:lnT>
                  </a:tcPr>
                </a:tc>
                <a:tc>
                  <a:txBody>
                    <a:bodyPr/>
                    <a:lstStyle/>
                    <a:p>
                      <a:pPr indent="0" lvl="0" marL="0" rtl="0" algn="ctr">
                        <a:spcBef>
                          <a:spcPts val="0"/>
                        </a:spcBef>
                        <a:spcAft>
                          <a:spcPts val="0"/>
                        </a:spcAft>
                        <a:buNone/>
                      </a:pPr>
                      <a:r>
                        <a:rPr b="1" lang="en" sz="1200">
                          <a:latin typeface="Inter"/>
                          <a:ea typeface="Inter"/>
                          <a:cs typeface="Inter"/>
                          <a:sym typeface="Inter"/>
                        </a:rPr>
                        <a:t>89</a:t>
                      </a:r>
                      <a:endParaRPr b="1" sz="1200">
                        <a:latin typeface="Inter"/>
                        <a:ea typeface="Inter"/>
                        <a:cs typeface="Inter"/>
                        <a:sym typeface="Inter"/>
                      </a:endParaRPr>
                    </a:p>
                  </a:txBody>
                  <a:tcPr marT="91425" marB="91425" marR="91425" marL="91425">
                    <a:lnT cap="flat" cmpd="sng" w="9525">
                      <a:solidFill>
                        <a:schemeClr val="dk1"/>
                      </a:solidFill>
                      <a:prstDash val="solid"/>
                      <a:round/>
                      <a:headEnd len="sm" w="sm" type="none"/>
                      <a:tailEnd len="sm" w="sm" type="none"/>
                    </a:lnT>
                  </a:tcPr>
                </a:tc>
              </a:tr>
              <a:tr h="381000">
                <a:tc>
                  <a:txBody>
                    <a:bodyPr/>
                    <a:lstStyle/>
                    <a:p>
                      <a:pPr indent="0" lvl="0" marL="0" rtl="0" algn="l">
                        <a:spcBef>
                          <a:spcPts val="0"/>
                        </a:spcBef>
                        <a:spcAft>
                          <a:spcPts val="0"/>
                        </a:spcAft>
                        <a:buNone/>
                      </a:pPr>
                      <a:r>
                        <a:rPr lang="en" sz="1200">
                          <a:latin typeface="Inter"/>
                          <a:ea typeface="Inter"/>
                          <a:cs typeface="Inter"/>
                          <a:sym typeface="Inter"/>
                        </a:rPr>
                        <a:t>Male and Female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___ + ___</a:t>
                      </a:r>
                      <a:endParaRPr b="1" sz="11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Died in first 2 years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Gentlemen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Unskilled labor</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Skilled labor (specific profession)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Minister/Priest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Youth</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77" name="Google Shape;77;p15"/>
          <p:cNvGraphicFramePr/>
          <p:nvPr/>
        </p:nvGraphicFramePr>
        <p:xfrm>
          <a:off x="4151700" y="949688"/>
          <a:ext cx="3000000" cy="3000000"/>
        </p:xfrm>
        <a:graphic>
          <a:graphicData uri="http://schemas.openxmlformats.org/drawingml/2006/table">
            <a:tbl>
              <a:tblPr>
                <a:noFill/>
                <a:tableStyleId>{DE8BE54A-F678-4411-B0F1-C694CE94C0DB}</a:tableStyleId>
              </a:tblPr>
              <a:tblGrid>
                <a:gridCol w="1927900"/>
                <a:gridCol w="794150"/>
              </a:tblGrid>
              <a:tr h="381000">
                <a:tc gridSpan="2">
                  <a:txBody>
                    <a:bodyPr/>
                    <a:lstStyle/>
                    <a:p>
                      <a:pPr indent="0" lvl="0" marL="0" rtl="0" algn="l">
                        <a:spcBef>
                          <a:spcPts val="0"/>
                        </a:spcBef>
                        <a:spcAft>
                          <a:spcPts val="0"/>
                        </a:spcAft>
                        <a:buNone/>
                      </a:pPr>
                      <a:r>
                        <a:rPr b="1" lang="en" sz="1100">
                          <a:latin typeface="Inter"/>
                          <a:ea typeface="Inter"/>
                          <a:cs typeface="Inter"/>
                          <a:sym typeface="Inter"/>
                        </a:rPr>
                        <a:t>First English Residents in Plymouth</a:t>
                      </a:r>
                      <a:endParaRPr b="1" sz="11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r>
              <a:tr h="381000">
                <a:tc>
                  <a:txBody>
                    <a:bodyPr/>
                    <a:lstStyle/>
                    <a:p>
                      <a:pPr indent="0" lvl="0" marL="0" rtl="0" algn="l">
                        <a:spcBef>
                          <a:spcPts val="0"/>
                        </a:spcBef>
                        <a:spcAft>
                          <a:spcPts val="0"/>
                        </a:spcAft>
                        <a:buNone/>
                      </a:pPr>
                      <a:r>
                        <a:rPr lang="en" sz="1200">
                          <a:latin typeface="Inter"/>
                          <a:ea typeface="Inter"/>
                          <a:cs typeface="Inter"/>
                          <a:sym typeface="Inter"/>
                        </a:rPr>
                        <a:t>Total people</a:t>
                      </a:r>
                      <a:endParaRPr sz="1200">
                        <a:latin typeface="Inter"/>
                        <a:ea typeface="Inter"/>
                        <a:cs typeface="Inter"/>
                        <a:sym typeface="Inter"/>
                      </a:endParaRPr>
                    </a:p>
                  </a:txBody>
                  <a:tcPr marT="91425" marB="91425" marR="91425" marL="91425">
                    <a:lnT cap="flat" cmpd="sng" w="9525">
                      <a:solidFill>
                        <a:schemeClr val="dk1"/>
                      </a:solidFill>
                      <a:prstDash val="solid"/>
                      <a:round/>
                      <a:headEnd len="sm" w="sm" type="none"/>
                      <a:tailEnd len="sm" w="sm" type="none"/>
                    </a:lnT>
                  </a:tcPr>
                </a:tc>
                <a:tc>
                  <a:txBody>
                    <a:bodyPr/>
                    <a:lstStyle/>
                    <a:p>
                      <a:pPr indent="0" lvl="0" marL="0" rtl="0" algn="ctr">
                        <a:spcBef>
                          <a:spcPts val="0"/>
                        </a:spcBef>
                        <a:spcAft>
                          <a:spcPts val="0"/>
                        </a:spcAft>
                        <a:buNone/>
                      </a:pPr>
                      <a:r>
                        <a:rPr b="1" lang="en" sz="1200">
                          <a:latin typeface="Inter"/>
                          <a:ea typeface="Inter"/>
                          <a:cs typeface="Inter"/>
                          <a:sym typeface="Inter"/>
                        </a:rPr>
                        <a:t>93</a:t>
                      </a:r>
                      <a:endParaRPr b="1" sz="1200">
                        <a:latin typeface="Inter"/>
                        <a:ea typeface="Inter"/>
                        <a:cs typeface="Inter"/>
                        <a:sym typeface="Inter"/>
                      </a:endParaRPr>
                    </a:p>
                  </a:txBody>
                  <a:tcPr marT="91425" marB="91425" marR="91425" marL="91425">
                    <a:lnT cap="flat" cmpd="sng" w="9525">
                      <a:solidFill>
                        <a:schemeClr val="dk1"/>
                      </a:solidFill>
                      <a:prstDash val="solid"/>
                      <a:round/>
                      <a:headEnd len="sm" w="sm" type="none"/>
                      <a:tailEnd len="sm" w="sm" type="none"/>
                    </a:lnT>
                  </a:tcPr>
                </a:tc>
              </a:tr>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Male and Female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solidFill>
                            <a:schemeClr val="dk1"/>
                          </a:solidFill>
                          <a:latin typeface="Inter"/>
                          <a:ea typeface="Inter"/>
                          <a:cs typeface="Inter"/>
                          <a:sym typeface="Inter"/>
                        </a:rPr>
                        <a:t>___ + ___</a:t>
                      </a:r>
                      <a:endParaRPr b="1" sz="13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Died in first winter</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Married Couples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Servants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Solo passengers (no other family)</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Religious affiliation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Youth</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cxnSp>
        <p:nvCxnSpPr>
          <p:cNvPr id="78" name="Google Shape;78;p15"/>
          <p:cNvCxnSpPr/>
          <p:nvPr/>
        </p:nvCxnSpPr>
        <p:spPr>
          <a:xfrm>
            <a:off x="3644900" y="4864100"/>
            <a:ext cx="38100" cy="3987900"/>
          </a:xfrm>
          <a:prstGeom prst="straightConnector1">
            <a:avLst/>
          </a:prstGeom>
          <a:noFill/>
          <a:ln cap="flat" cmpd="sng" w="28575">
            <a:solidFill>
              <a:schemeClr val="dk1"/>
            </a:solidFill>
            <a:prstDash val="solid"/>
            <a:round/>
            <a:headEnd len="med" w="med" type="none"/>
            <a:tailEnd len="med" w="med" type="none"/>
          </a:ln>
        </p:spPr>
      </p:cxnSp>
      <p:sp>
        <p:nvSpPr>
          <p:cNvPr id="79" name="Google Shape;79;p15"/>
          <p:cNvSpPr txBox="1"/>
          <p:nvPr/>
        </p:nvSpPr>
        <p:spPr>
          <a:xfrm>
            <a:off x="3934588" y="4754350"/>
            <a:ext cx="3012000" cy="3469500"/>
          </a:xfrm>
          <a:prstGeom prst="rect">
            <a:avLst/>
          </a:prstGeom>
          <a:noFill/>
          <a:ln>
            <a:noFill/>
          </a:ln>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stands out as interesting or unique to you from the </a:t>
            </a:r>
            <a:r>
              <a:rPr i="1" lang="en" sz="1100">
                <a:solidFill>
                  <a:schemeClr val="dk1"/>
                </a:solidFill>
                <a:latin typeface="Inter"/>
                <a:ea typeface="Inter"/>
                <a:cs typeface="Inter"/>
                <a:sym typeface="Inter"/>
              </a:rPr>
              <a:t>Mayflower</a:t>
            </a:r>
            <a:r>
              <a:rPr lang="en" sz="1100">
                <a:solidFill>
                  <a:schemeClr val="dk1"/>
                </a:solidFill>
                <a:latin typeface="Inter"/>
                <a:ea typeface="Inter"/>
                <a:cs typeface="Inter"/>
                <a:sym typeface="Inter"/>
              </a:rPr>
              <a:t> passenger list? Why?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hypotheses can you make about the motives of these migrants for coming to North America? Explain.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questions are you left with?</a:t>
            </a:r>
            <a:endParaRPr sz="1100">
              <a:solidFill>
                <a:schemeClr val="dk1"/>
              </a:solidFill>
              <a:latin typeface="Inter"/>
              <a:ea typeface="Inter"/>
              <a:cs typeface="Inter"/>
              <a:sym typeface="Inter"/>
            </a:endParaRPr>
          </a:p>
        </p:txBody>
      </p:sp>
      <p:sp>
        <p:nvSpPr>
          <p:cNvPr id="80" name="Google Shape;80;p15"/>
          <p:cNvSpPr txBox="1"/>
          <p:nvPr/>
        </p:nvSpPr>
        <p:spPr>
          <a:xfrm>
            <a:off x="357838" y="4754350"/>
            <a:ext cx="3012000" cy="3469500"/>
          </a:xfrm>
          <a:prstGeom prst="rect">
            <a:avLst/>
          </a:prstGeom>
          <a:noFill/>
          <a:ln>
            <a:noFill/>
          </a:ln>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stands out as interesting or unique to you from the list of Jamestown residents? Why?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hypotheses can you make about the motives of these migrants for coming to North America? Explain.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questions are you left with?</a:t>
            </a:r>
            <a:endParaRPr sz="1100">
              <a:solidFill>
                <a:schemeClr val="dk1"/>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3160813" y="1673233"/>
            <a:ext cx="993575" cy="993575"/>
          </a:xfrm>
          <a:prstGeom prst="rect">
            <a:avLst/>
          </a:prstGeom>
          <a:noFill/>
          <a:ln>
            <a:noFill/>
          </a:ln>
        </p:spPr>
      </p:pic>
      <p:pic>
        <p:nvPicPr>
          <p:cNvPr id="82" name="Google Shape;82;p15"/>
          <p:cNvPicPr preferRelativeResize="0"/>
          <p:nvPr/>
        </p:nvPicPr>
        <p:blipFill>
          <a:blip r:embed="rId5">
            <a:alphaModFix/>
          </a:blip>
          <a:stretch>
            <a:fillRect/>
          </a:stretch>
        </p:blipFill>
        <p:spPr>
          <a:xfrm>
            <a:off x="3160813" y="2666800"/>
            <a:ext cx="993575" cy="993575"/>
          </a:xfrm>
          <a:prstGeom prst="rect">
            <a:avLst/>
          </a:prstGeom>
          <a:noFill/>
          <a:ln>
            <a:noFill/>
          </a:ln>
        </p:spPr>
      </p:pic>
      <p:sp>
        <p:nvSpPr>
          <p:cNvPr id="83" name="Google Shape;83;p15"/>
          <p:cNvSpPr txBox="1"/>
          <p:nvPr/>
        </p:nvSpPr>
        <p:spPr>
          <a:xfrm>
            <a:off x="447800" y="4695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89" name="Google Shape;89;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90" name="Google Shape;90;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1" name="Google Shape;91;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92" name="Google Shape;92;p16"/>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93" name="Google Shape;93;p16"/>
          <p:cNvSpPr txBox="1"/>
          <p:nvPr/>
        </p:nvSpPr>
        <p:spPr>
          <a:xfrm>
            <a:off x="928075" y="125280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sp>
        <p:nvSpPr>
          <p:cNvPr id="94" name="Google Shape;94;p16"/>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700">
                <a:latin typeface="Inter"/>
                <a:ea typeface="Inter"/>
                <a:cs typeface="Inter"/>
                <a:sym typeface="Inter"/>
              </a:rPr>
              <a:t>Migrants to Jamestown</a:t>
            </a:r>
            <a:endParaRPr sz="1700">
              <a:latin typeface="Inter"/>
              <a:ea typeface="Inter"/>
              <a:cs typeface="Inter"/>
              <a:sym typeface="Inter"/>
            </a:endParaRPr>
          </a:p>
        </p:txBody>
      </p:sp>
      <p:sp>
        <p:nvSpPr>
          <p:cNvPr id="95" name="Google Shape;95;p16"/>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Migrants to Plymouth</a:t>
            </a:r>
            <a:endParaRPr sz="1700">
              <a:solidFill>
                <a:schemeClr val="dk1"/>
              </a:solidFill>
              <a:latin typeface="Inter"/>
              <a:ea typeface="Inter"/>
              <a:cs typeface="Inter"/>
              <a:sym typeface="Inter"/>
            </a:endParaRPr>
          </a:p>
        </p:txBody>
      </p:sp>
      <p:graphicFrame>
        <p:nvGraphicFramePr>
          <p:cNvPr id="96" name="Google Shape;96;p16"/>
          <p:cNvGraphicFramePr/>
          <p:nvPr/>
        </p:nvGraphicFramePr>
        <p:xfrm>
          <a:off x="474188" y="3732300"/>
          <a:ext cx="3000000" cy="3000000"/>
        </p:xfrm>
        <a:graphic>
          <a:graphicData uri="http://schemas.openxmlformats.org/drawingml/2006/table">
            <a:tbl>
              <a:tblPr>
                <a:noFill/>
                <a:tableStyleId>{DE8BE54A-F678-4411-B0F1-C694CE94C0DB}</a:tableStyleId>
              </a:tblPr>
              <a:tblGrid>
                <a:gridCol w="2122275"/>
                <a:gridCol w="2122275"/>
                <a:gridCol w="2122275"/>
              </a:tblGrid>
              <a:tr h="10683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97" name="Google Shape;97;p16"/>
          <p:cNvGraphicFramePr/>
          <p:nvPr/>
        </p:nvGraphicFramePr>
        <p:xfrm>
          <a:off x="474188" y="6180250"/>
          <a:ext cx="3000000" cy="3000000"/>
        </p:xfrm>
        <a:graphic>
          <a:graphicData uri="http://schemas.openxmlformats.org/drawingml/2006/table">
            <a:tbl>
              <a:tblPr>
                <a:noFill/>
                <a:tableStyleId>{DE8BE54A-F678-4411-B0F1-C694CE94C0DB}</a:tableStyleId>
              </a:tblPr>
              <a:tblGrid>
                <a:gridCol w="2427325"/>
                <a:gridCol w="1521400"/>
                <a:gridCol w="2418100"/>
              </a:tblGrid>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Inter"/>
                          <a:ea typeface="Inter"/>
                          <a:cs typeface="Inter"/>
                          <a:sym typeface="Inter"/>
                        </a:rPr>
                        <a:t>Percentage of male passengers</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98" name="Google Shape;98;p16"/>
          <p:cNvSpPr/>
          <p:nvPr/>
        </p:nvSpPr>
        <p:spPr>
          <a:xfrm rot="-5400000">
            <a:off x="3204600" y="55920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99" name="Google Shape;99;p16"/>
          <p:cNvSpPr/>
          <p:nvPr/>
        </p:nvSpPr>
        <p:spPr>
          <a:xfrm rot="-5400000">
            <a:off x="3380700" y="31924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00" name="Google Shape;100;p16"/>
          <p:cNvSpPr txBox="1"/>
          <p:nvPr/>
        </p:nvSpPr>
        <p:spPr>
          <a:xfrm>
            <a:off x="3011400" y="23019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01" name="Google Shape;101;p16"/>
          <p:cNvSpPr txBox="1"/>
          <p:nvPr/>
        </p:nvSpPr>
        <p:spPr>
          <a:xfrm>
            <a:off x="2392050" y="51020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pic>
        <p:nvPicPr>
          <p:cNvPr id="102" name="Google Shape;102;p16"/>
          <p:cNvPicPr preferRelativeResize="0"/>
          <p:nvPr/>
        </p:nvPicPr>
        <p:blipFill>
          <a:blip r:embed="rId5">
            <a:alphaModFix/>
          </a:blip>
          <a:stretch>
            <a:fillRect/>
          </a:stretch>
        </p:blipFill>
        <p:spPr>
          <a:xfrm>
            <a:off x="325025" y="1252810"/>
            <a:ext cx="674400" cy="674400"/>
          </a:xfrm>
          <a:prstGeom prst="rect">
            <a:avLst/>
          </a:prstGeom>
          <a:noFill/>
          <a:ln>
            <a:noFill/>
          </a:ln>
        </p:spPr>
      </p:pic>
      <p:sp>
        <p:nvSpPr>
          <p:cNvPr id="103" name="Google Shape;103;p16"/>
          <p:cNvSpPr txBox="1"/>
          <p:nvPr/>
        </p:nvSpPr>
        <p:spPr>
          <a:xfrm>
            <a:off x="441463" y="89525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